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65" r:id="rId10"/>
    <p:sldId id="375" r:id="rId11"/>
    <p:sldId id="384" r:id="rId12"/>
    <p:sldId id="385" r:id="rId13"/>
    <p:sldId id="386" r:id="rId14"/>
    <p:sldId id="376" r:id="rId15"/>
    <p:sldId id="387" r:id="rId16"/>
    <p:sldId id="377" r:id="rId17"/>
    <p:sldId id="378" r:id="rId18"/>
    <p:sldId id="380" r:id="rId19"/>
    <p:sldId id="381" r:id="rId20"/>
    <p:sldId id="379" r:id="rId21"/>
    <p:sldId id="382" r:id="rId22"/>
    <p:sldId id="374" r:id="rId23"/>
    <p:sldId id="373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43" r:id="rId32"/>
    <p:sldId id="344" r:id="rId33"/>
    <p:sldId id="345" r:id="rId34"/>
    <p:sldId id="346" r:id="rId35"/>
    <p:sldId id="347" r:id="rId36"/>
    <p:sldId id="349" r:id="rId37"/>
    <p:sldId id="350" r:id="rId38"/>
    <p:sldId id="276" r:id="rId39"/>
    <p:sldId id="264" r:id="rId40"/>
    <p:sldId id="266" r:id="rId41"/>
    <p:sldId id="265" r:id="rId42"/>
    <p:sldId id="351" r:id="rId43"/>
    <p:sldId id="388" r:id="rId44"/>
    <p:sldId id="390" r:id="rId45"/>
    <p:sldId id="389" r:id="rId46"/>
    <p:sldId id="268" r:id="rId47"/>
    <p:sldId id="352" r:id="rId48"/>
    <p:sldId id="363" r:id="rId49"/>
    <p:sldId id="353" r:id="rId50"/>
    <p:sldId id="364" r:id="rId51"/>
    <p:sldId id="269" r:id="rId52"/>
    <p:sldId id="270" r:id="rId53"/>
    <p:sldId id="348" r:id="rId54"/>
    <p:sldId id="271" r:id="rId55"/>
    <p:sldId id="272" r:id="rId56"/>
    <p:sldId id="273" r:id="rId57"/>
    <p:sldId id="355" r:id="rId58"/>
    <p:sldId id="274" r:id="rId59"/>
    <p:sldId id="275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277" r:id="rId69"/>
    <p:sldId id="278" r:id="rId70"/>
    <p:sldId id="279" r:id="rId71"/>
    <p:sldId id="333" r:id="rId72"/>
    <p:sldId id="334" r:id="rId73"/>
    <p:sldId id="280" r:id="rId74"/>
    <p:sldId id="281" r:id="rId75"/>
    <p:sldId id="340" r:id="rId76"/>
    <p:sldId id="341" r:id="rId77"/>
    <p:sldId id="282" r:id="rId78"/>
    <p:sldId id="335" r:id="rId79"/>
    <p:sldId id="336" r:id="rId80"/>
    <p:sldId id="357" r:id="rId81"/>
    <p:sldId id="337" r:id="rId82"/>
    <p:sldId id="358" r:id="rId83"/>
    <p:sldId id="338" r:id="rId84"/>
    <p:sldId id="339" r:id="rId85"/>
    <p:sldId id="288" r:id="rId86"/>
    <p:sldId id="289" r:id="rId87"/>
    <p:sldId id="290" r:id="rId88"/>
    <p:sldId id="356" r:id="rId89"/>
    <p:sldId id="291" r:id="rId90"/>
    <p:sldId id="292" r:id="rId91"/>
    <p:sldId id="293" r:id="rId92"/>
    <p:sldId id="294" r:id="rId93"/>
    <p:sldId id="295" r:id="rId94"/>
    <p:sldId id="296" r:id="rId95"/>
    <p:sldId id="297" r:id="rId96"/>
    <p:sldId id="298" r:id="rId97"/>
    <p:sldId id="299" r:id="rId98"/>
    <p:sldId id="300" r:id="rId99"/>
    <p:sldId id="301" r:id="rId100"/>
    <p:sldId id="302" r:id="rId101"/>
    <p:sldId id="360" r:id="rId102"/>
    <p:sldId id="303" r:id="rId103"/>
    <p:sldId id="304" r:id="rId104"/>
    <p:sldId id="305" r:id="rId105"/>
    <p:sldId id="306" r:id="rId106"/>
    <p:sldId id="307" r:id="rId107"/>
    <p:sldId id="308" r:id="rId108"/>
    <p:sldId id="309" r:id="rId109"/>
    <p:sldId id="310" r:id="rId110"/>
    <p:sldId id="311" r:id="rId111"/>
    <p:sldId id="312" r:id="rId112"/>
    <p:sldId id="313" r:id="rId113"/>
    <p:sldId id="314" r:id="rId114"/>
    <p:sldId id="361" r:id="rId115"/>
    <p:sldId id="315" r:id="rId116"/>
    <p:sldId id="316" r:id="rId117"/>
    <p:sldId id="362" r:id="rId118"/>
    <p:sldId id="317" r:id="rId119"/>
    <p:sldId id="318" r:id="rId120"/>
    <p:sldId id="319" r:id="rId121"/>
    <p:sldId id="320" r:id="rId122"/>
    <p:sldId id="321" r:id="rId123"/>
    <p:sldId id="322" r:id="rId124"/>
    <p:sldId id="323" r:id="rId125"/>
    <p:sldId id="324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4" autoAdjust="0"/>
    <p:restoredTop sz="94660"/>
  </p:normalViewPr>
  <p:slideViewPr>
    <p:cSldViewPr snapToGrid="0">
      <p:cViewPr>
        <p:scale>
          <a:sx n="82" d="100"/>
          <a:sy n="82" d="100"/>
        </p:scale>
        <p:origin x="-612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C8DE1-D797-43E9-B9BE-D6FFAAB5EC6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56810-C676-4E30-9326-6A0FDFD1B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0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510" y="686535"/>
            <a:ext cx="6636981" cy="342826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03BE-1627-48A6-BE1B-83B3DFC5A13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22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2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84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84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4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4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55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81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13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EB4D8-EEA8-45C8-9BC0-05A4EEFE77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1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26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19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94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1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41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64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9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3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1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2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1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2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8538" y="698500"/>
            <a:ext cx="2417762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0FEE-91F5-41DE-90D3-EC8638D4C55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1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D839B3-EE42-4ED4-BDB5-3B1D5C5AC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6C423C7-7F80-41E6-9FB2-6C310809D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C4481B-FA90-4943-A6C9-0E35AF51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25ACBB-5617-47E4-A053-71DEDE01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1092DA-8F7D-419F-9DCD-90095EA0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1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9D74D-82F1-4384-89D9-9C0F64A2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758D51-28D4-4699-BFD4-EAB28DE0F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14BAA6-5DCE-44B8-9A3C-F332A0D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DDF862-98A8-4EE1-AED6-54BF596B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E5B209-45CF-4F7F-A738-67BA2C21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0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8AF36-1B0D-4CDF-BD8B-EC29534BA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43BF82-0648-4D14-8C56-8A0B97F2A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E43F67-41A7-4640-831C-8F0C1A678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81CCC4-254A-4701-A6FF-6107E136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A34BAC-9817-4C32-84A2-898BE5DE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5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B42C8-AA76-4B36-8EBF-970A00B5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CCF6EA-9541-4C48-8494-E55BA0E23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A7CEE4-5690-451E-8BC3-BA860440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8D2650-14A6-483D-B71F-66E8B6B4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5C2993-AD85-41EB-9FF5-42EB0797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E96320-BFC1-4BB2-99F0-6C0FA600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B269EA-33D4-494E-9600-47AE96F6D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F42B90-91F7-4FD8-8B4A-3376F347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146CF0-0B1E-4F23-933B-3E23352C9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E4CCF2-5188-4E4A-8D51-79E710C3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7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0A04B-14FB-48F7-AB7C-1F86E3DA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393D05-4BBD-41F7-A845-77C781EE9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1562E9-936C-4069-978B-23BDA3323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81AEA6-7A83-4A05-BFF1-3BF37631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BF010B-6F7F-4E6B-8206-32B6040D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D257F5-15E1-4325-8252-5D5E8B68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8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6047AD-CA52-4382-BE1A-2675D18F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F6B25D-46D5-4C2D-BA59-B52AAE991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2FC491-7734-4FE1-B4B2-7970644B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F5272F-8BAD-41C5-BD23-97A563978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B42A00D-C5F0-406D-8551-DA24297F0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8523310-06D7-42BA-B6B8-232E2AF6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1CC146D-2826-4268-A238-E32CCF0E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46B17FE-EF5F-4A47-9644-51C76EF2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6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CD29E4-B12E-465E-9BA9-83919DA8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16CF1DB-A9CB-4AF2-A7A7-BC887A5F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26E1A8-A295-4FCF-B64A-440F6517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DD6B06-AD45-44C3-AB62-619089C4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02CBBD5-0CD1-4BF5-98E1-B3FD8CA1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FF502E2-8F0E-4591-A5BD-1972280D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EC30C13-AD66-487D-82C6-F1EC9C6A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6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DE47B-6B97-4231-B496-B14507CA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E242B0-B365-47C3-A4C7-817693754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D706A3-9615-4936-80D2-23EFFC8C6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E24295-036B-4815-9EB1-6E6BA242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F59512-946B-4481-B1C3-48181E68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98457B-27E6-4473-B722-666FB49B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0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04E63D-FC94-428F-9535-4E41EE15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55F4C3-E895-49CD-B59F-1BECB7C88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5865A7-FE3B-4E84-9241-E0D7CA635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A36184-6B41-4659-8A2A-81C2B919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63C5B3-0204-4420-A04E-BCCD1426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2DF139-FD70-4C60-93FA-7BF39F9C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1F52C5-CC91-4D3E-B50D-30E87B1D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16AB3F-5895-4A5E-8583-45599130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8F3E15-9A82-480A-9A22-A0C7B2CAA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16E-1ADD-48DC-9B17-E4F6758EECFD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42D528-0FA8-4D76-9188-353C7625B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752379-0077-49FB-9CFB-585A966BF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E28B-EB6E-49B0-8F42-AE0008A8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3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eg"/><Relationship Id="rId5" Type="http://schemas.microsoft.com/office/2007/relationships/hdphoto" Target="../media/hdphoto66.wdp"/><Relationship Id="rId4" Type="http://schemas.openxmlformats.org/officeDocument/2006/relationships/image" Target="../media/image29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jpeg"/><Relationship Id="rId13" Type="http://schemas.microsoft.com/office/2007/relationships/hdphoto" Target="../media/hdphoto70.wdp"/><Relationship Id="rId3" Type="http://schemas.openxmlformats.org/officeDocument/2006/relationships/image" Target="../media/image293.png"/><Relationship Id="rId7" Type="http://schemas.microsoft.com/office/2007/relationships/hdphoto" Target="../media/hdphoto68.wdp"/><Relationship Id="rId12" Type="http://schemas.openxmlformats.org/officeDocument/2006/relationships/image" Target="../media/image297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11" Type="http://schemas.microsoft.com/office/2007/relationships/hdphoto" Target="../media/hdphoto69.wdp"/><Relationship Id="rId5" Type="http://schemas.openxmlformats.org/officeDocument/2006/relationships/image" Target="../media/image289.jpeg"/><Relationship Id="rId10" Type="http://schemas.openxmlformats.org/officeDocument/2006/relationships/image" Target="../media/image296.png"/><Relationship Id="rId4" Type="http://schemas.microsoft.com/office/2007/relationships/hdphoto" Target="../media/hdphoto67.wdp"/><Relationship Id="rId9" Type="http://schemas.openxmlformats.org/officeDocument/2006/relationships/image" Target="../media/image290.jpeg"/><Relationship Id="rId14" Type="http://schemas.openxmlformats.org/officeDocument/2006/relationships/image" Target="../media/image298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190.png"/><Relationship Id="rId3" Type="http://schemas.openxmlformats.org/officeDocument/2006/relationships/image" Target="../media/image137.emf"/><Relationship Id="rId7" Type="http://schemas.openxmlformats.org/officeDocument/2006/relationships/image" Target="../media/image95.emf"/><Relationship Id="rId12" Type="http://schemas.microsoft.com/office/2007/relationships/hdphoto" Target="../media/hdphoto59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11" Type="http://schemas.openxmlformats.org/officeDocument/2006/relationships/image" Target="../media/image275.png"/><Relationship Id="rId5" Type="http://schemas.openxmlformats.org/officeDocument/2006/relationships/image" Target="../media/image94.emf"/><Relationship Id="rId15" Type="http://schemas.openxmlformats.org/officeDocument/2006/relationships/image" Target="../media/image299.png"/><Relationship Id="rId10" Type="http://schemas.openxmlformats.org/officeDocument/2006/relationships/image" Target="../media/image274.jpeg"/><Relationship Id="rId4" Type="http://schemas.openxmlformats.org/officeDocument/2006/relationships/image" Target="../media/image93.emf"/><Relationship Id="rId9" Type="http://schemas.openxmlformats.org/officeDocument/2006/relationships/image" Target="../media/image273.png"/><Relationship Id="rId14" Type="http://schemas.microsoft.com/office/2007/relationships/hdphoto" Target="../media/hdphoto26.wdp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303.png"/><Relationship Id="rId18" Type="http://schemas.openxmlformats.org/officeDocument/2006/relationships/image" Target="../media/image280.png"/><Relationship Id="rId3" Type="http://schemas.openxmlformats.org/officeDocument/2006/relationships/image" Target="../media/image299.png"/><Relationship Id="rId7" Type="http://schemas.openxmlformats.org/officeDocument/2006/relationships/image" Target="../media/image301.jpeg"/><Relationship Id="rId12" Type="http://schemas.microsoft.com/office/2007/relationships/hdphoto" Target="../media/hdphoto14.wdp"/><Relationship Id="rId17" Type="http://schemas.openxmlformats.org/officeDocument/2006/relationships/image" Target="../media/image305.png"/><Relationship Id="rId2" Type="http://schemas.openxmlformats.org/officeDocument/2006/relationships/notesSlide" Target="../notesSlides/notesSlide20.xml"/><Relationship Id="rId16" Type="http://schemas.microsoft.com/office/2007/relationships/hdphoto" Target="../media/hdphoto7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jpeg"/><Relationship Id="rId11" Type="http://schemas.openxmlformats.org/officeDocument/2006/relationships/image" Target="../media/image302.png"/><Relationship Id="rId5" Type="http://schemas.openxmlformats.org/officeDocument/2006/relationships/image" Target="../media/image94.emf"/><Relationship Id="rId15" Type="http://schemas.openxmlformats.org/officeDocument/2006/relationships/image" Target="../media/image304.png"/><Relationship Id="rId10" Type="http://schemas.microsoft.com/office/2007/relationships/hdphoto" Target="../media/hdphoto15.wdp"/><Relationship Id="rId19" Type="http://schemas.microsoft.com/office/2007/relationships/hdphoto" Target="../media/hdphoto61.wdp"/><Relationship Id="rId4" Type="http://schemas.openxmlformats.org/officeDocument/2006/relationships/image" Target="../media/image95.emf"/><Relationship Id="rId9" Type="http://schemas.openxmlformats.org/officeDocument/2006/relationships/image" Target="../media/image145.png"/><Relationship Id="rId14" Type="http://schemas.microsoft.com/office/2007/relationships/hdphoto" Target="../media/hdphoto71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1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93.emf"/><Relationship Id="rId18" Type="http://schemas.microsoft.com/office/2007/relationships/hdphoto" Target="../media/hdphoto62.wdp"/><Relationship Id="rId26" Type="http://schemas.microsoft.com/office/2007/relationships/hdphoto" Target="../media/hdphoto76.wdp"/><Relationship Id="rId3" Type="http://schemas.openxmlformats.org/officeDocument/2006/relationships/image" Target="../media/image155.jpeg"/><Relationship Id="rId21" Type="http://schemas.openxmlformats.org/officeDocument/2006/relationships/image" Target="../media/image307.png"/><Relationship Id="rId7" Type="http://schemas.microsoft.com/office/2007/relationships/hdphoto" Target="../media/hdphoto14.wdp"/><Relationship Id="rId12" Type="http://schemas.microsoft.com/office/2007/relationships/hdphoto" Target="../media/hdphoto23.wdp"/><Relationship Id="rId17" Type="http://schemas.openxmlformats.org/officeDocument/2006/relationships/image" Target="../media/image283.png"/><Relationship Id="rId25" Type="http://schemas.openxmlformats.org/officeDocument/2006/relationships/image" Target="../media/image309.png"/><Relationship Id="rId2" Type="http://schemas.openxmlformats.org/officeDocument/2006/relationships/image" Target="../media/image94.emf"/><Relationship Id="rId16" Type="http://schemas.microsoft.com/office/2007/relationships/hdphoto" Target="../media/hdphoto73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11" Type="http://schemas.openxmlformats.org/officeDocument/2006/relationships/image" Target="../media/image164.png"/><Relationship Id="rId24" Type="http://schemas.microsoft.com/office/2007/relationships/hdphoto" Target="../media/hdphoto75.wdp"/><Relationship Id="rId5" Type="http://schemas.openxmlformats.org/officeDocument/2006/relationships/image" Target="../media/image151.gif"/><Relationship Id="rId15" Type="http://schemas.openxmlformats.org/officeDocument/2006/relationships/image" Target="../media/image306.png"/><Relationship Id="rId23" Type="http://schemas.openxmlformats.org/officeDocument/2006/relationships/image" Target="../media/image308.png"/><Relationship Id="rId10" Type="http://schemas.openxmlformats.org/officeDocument/2006/relationships/image" Target="../media/image170.jpeg"/><Relationship Id="rId19" Type="http://schemas.openxmlformats.org/officeDocument/2006/relationships/image" Target="../media/image158.png"/><Relationship Id="rId4" Type="http://schemas.openxmlformats.org/officeDocument/2006/relationships/image" Target="../media/image150.png"/><Relationship Id="rId9" Type="http://schemas.openxmlformats.org/officeDocument/2006/relationships/image" Target="../media/image163.jpeg"/><Relationship Id="rId14" Type="http://schemas.openxmlformats.org/officeDocument/2006/relationships/image" Target="../media/image250.png"/><Relationship Id="rId22" Type="http://schemas.microsoft.com/office/2007/relationships/hdphoto" Target="../media/hdphoto7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3.png"/><Relationship Id="rId3" Type="http://schemas.microsoft.com/office/2007/relationships/hdphoto" Target="../media/hdphoto10.wdp"/><Relationship Id="rId7" Type="http://schemas.openxmlformats.org/officeDocument/2006/relationships/image" Target="../media/image110.png"/><Relationship Id="rId12" Type="http://schemas.openxmlformats.org/officeDocument/2006/relationships/image" Target="../media/image9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85.png"/><Relationship Id="rId5" Type="http://schemas.openxmlformats.org/officeDocument/2006/relationships/image" Target="../media/image108.png"/><Relationship Id="rId10" Type="http://schemas.microsoft.com/office/2007/relationships/hdphoto" Target="../media/hdphoto11.wdp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png"/><Relationship Id="rId7" Type="http://schemas.openxmlformats.org/officeDocument/2006/relationships/image" Target="../media/image170.jpeg"/><Relationship Id="rId12" Type="http://schemas.microsoft.com/office/2007/relationships/hdphoto" Target="../media/hdphoto26.wdp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90.png"/><Relationship Id="rId5" Type="http://schemas.openxmlformats.org/officeDocument/2006/relationships/image" Target="../media/image168.jpeg"/><Relationship Id="rId10" Type="http://schemas.openxmlformats.org/officeDocument/2006/relationships/image" Target="../media/image151.gif"/><Relationship Id="rId4" Type="http://schemas.microsoft.com/office/2007/relationships/hdphoto" Target="../media/hdphoto24.wdp"/><Relationship Id="rId9" Type="http://schemas.openxmlformats.org/officeDocument/2006/relationships/image" Target="../media/image15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1.jpeg"/><Relationship Id="rId3" Type="http://schemas.openxmlformats.org/officeDocument/2006/relationships/image" Target="../media/image137.emf"/><Relationship Id="rId7" Type="http://schemas.openxmlformats.org/officeDocument/2006/relationships/image" Target="../media/image150.png"/><Relationship Id="rId12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11" Type="http://schemas.openxmlformats.org/officeDocument/2006/relationships/image" Target="../media/image10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microsoft.com/office/2007/relationships/hdphoto" Target="../media/hdphoto26.wdp"/><Relationship Id="rId4" Type="http://schemas.openxmlformats.org/officeDocument/2006/relationships/image" Target="../media/image187.png"/><Relationship Id="rId9" Type="http://schemas.openxmlformats.org/officeDocument/2006/relationships/image" Target="../media/image190.png"/><Relationship Id="rId14" Type="http://schemas.openxmlformats.org/officeDocument/2006/relationships/image" Target="../media/image19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7" Type="http://schemas.openxmlformats.org/officeDocument/2006/relationships/image" Target="../media/image287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51.gif"/><Relationship Id="rId4" Type="http://schemas.openxmlformats.org/officeDocument/2006/relationships/image" Target="../media/image25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319.jpeg"/><Relationship Id="rId3" Type="http://schemas.openxmlformats.org/officeDocument/2006/relationships/image" Target="../media/image137.emf"/><Relationship Id="rId7" Type="http://schemas.openxmlformats.org/officeDocument/2006/relationships/image" Target="../media/image95.emf"/><Relationship Id="rId12" Type="http://schemas.microsoft.com/office/2007/relationships/hdphoto" Target="../media/hdphoto59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11" Type="http://schemas.openxmlformats.org/officeDocument/2006/relationships/image" Target="../media/image275.png"/><Relationship Id="rId5" Type="http://schemas.openxmlformats.org/officeDocument/2006/relationships/image" Target="../media/image94.emf"/><Relationship Id="rId10" Type="http://schemas.openxmlformats.org/officeDocument/2006/relationships/image" Target="../media/image274.jpeg"/><Relationship Id="rId4" Type="http://schemas.openxmlformats.org/officeDocument/2006/relationships/image" Target="../media/image93.emf"/><Relationship Id="rId9" Type="http://schemas.openxmlformats.org/officeDocument/2006/relationships/image" Target="../media/image273.png"/><Relationship Id="rId14" Type="http://schemas.openxmlformats.org/officeDocument/2006/relationships/image" Target="../media/image311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microsoft.com/office/2007/relationships/hdphoto" Target="../media/hdphoto14.wdp"/><Relationship Id="rId3" Type="http://schemas.openxmlformats.org/officeDocument/2006/relationships/image" Target="../media/image320.png"/><Relationship Id="rId7" Type="http://schemas.openxmlformats.org/officeDocument/2006/relationships/image" Target="../media/image321.jpeg"/><Relationship Id="rId12" Type="http://schemas.openxmlformats.org/officeDocument/2006/relationships/image" Target="../media/image278.png"/><Relationship Id="rId17" Type="http://schemas.microsoft.com/office/2007/relationships/hdphoto" Target="../media/hdphoto77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jpeg"/><Relationship Id="rId11" Type="http://schemas.openxmlformats.org/officeDocument/2006/relationships/image" Target="../media/image322.png"/><Relationship Id="rId5" Type="http://schemas.openxmlformats.org/officeDocument/2006/relationships/image" Target="../media/image94.emf"/><Relationship Id="rId15" Type="http://schemas.microsoft.com/office/2007/relationships/hdphoto" Target="../media/hdphoto60.wdp"/><Relationship Id="rId10" Type="http://schemas.microsoft.com/office/2007/relationships/hdphoto" Target="../media/hdphoto15.wdp"/><Relationship Id="rId4" Type="http://schemas.openxmlformats.org/officeDocument/2006/relationships/image" Target="../media/image95.emf"/><Relationship Id="rId9" Type="http://schemas.openxmlformats.org/officeDocument/2006/relationships/image" Target="../media/image145.png"/><Relationship Id="rId14" Type="http://schemas.openxmlformats.org/officeDocument/2006/relationships/image" Target="../media/image2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1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93.emf"/><Relationship Id="rId18" Type="http://schemas.microsoft.com/office/2007/relationships/hdphoto" Target="../media/hdphoto62.wdp"/><Relationship Id="rId3" Type="http://schemas.openxmlformats.org/officeDocument/2006/relationships/image" Target="../media/image155.jpeg"/><Relationship Id="rId21" Type="http://schemas.openxmlformats.org/officeDocument/2006/relationships/image" Target="../media/image324.png"/><Relationship Id="rId7" Type="http://schemas.microsoft.com/office/2007/relationships/hdphoto" Target="../media/hdphoto14.wdp"/><Relationship Id="rId12" Type="http://schemas.microsoft.com/office/2007/relationships/hdphoto" Target="../media/hdphoto23.wdp"/><Relationship Id="rId17" Type="http://schemas.openxmlformats.org/officeDocument/2006/relationships/image" Target="../media/image283.png"/><Relationship Id="rId2" Type="http://schemas.openxmlformats.org/officeDocument/2006/relationships/image" Target="../media/image94.emf"/><Relationship Id="rId16" Type="http://schemas.microsoft.com/office/2007/relationships/hdphoto" Target="../media/hdphoto73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11" Type="http://schemas.openxmlformats.org/officeDocument/2006/relationships/image" Target="../media/image164.png"/><Relationship Id="rId24" Type="http://schemas.microsoft.com/office/2007/relationships/hdphoto" Target="../media/hdphoto79.wdp"/><Relationship Id="rId5" Type="http://schemas.openxmlformats.org/officeDocument/2006/relationships/image" Target="../media/image151.gif"/><Relationship Id="rId15" Type="http://schemas.openxmlformats.org/officeDocument/2006/relationships/image" Target="../media/image306.png"/><Relationship Id="rId23" Type="http://schemas.openxmlformats.org/officeDocument/2006/relationships/image" Target="../media/image325.png"/><Relationship Id="rId10" Type="http://schemas.openxmlformats.org/officeDocument/2006/relationships/image" Target="../media/image170.jpeg"/><Relationship Id="rId19" Type="http://schemas.openxmlformats.org/officeDocument/2006/relationships/image" Target="../media/image158.png"/><Relationship Id="rId4" Type="http://schemas.openxmlformats.org/officeDocument/2006/relationships/image" Target="../media/image150.png"/><Relationship Id="rId9" Type="http://schemas.openxmlformats.org/officeDocument/2006/relationships/image" Target="../media/image163.jpeg"/><Relationship Id="rId14" Type="http://schemas.openxmlformats.org/officeDocument/2006/relationships/image" Target="../media/image250.png"/><Relationship Id="rId22" Type="http://schemas.microsoft.com/office/2007/relationships/hdphoto" Target="../media/hdphoto78.wdp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png"/><Relationship Id="rId7" Type="http://schemas.openxmlformats.org/officeDocument/2006/relationships/image" Target="../media/image170.jpeg"/><Relationship Id="rId12" Type="http://schemas.microsoft.com/office/2007/relationships/hdphoto" Target="../media/hdphoto80.wdp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326.png"/><Relationship Id="rId5" Type="http://schemas.openxmlformats.org/officeDocument/2006/relationships/image" Target="../media/image168.jpeg"/><Relationship Id="rId10" Type="http://schemas.openxmlformats.org/officeDocument/2006/relationships/image" Target="../media/image151.gif"/><Relationship Id="rId4" Type="http://schemas.microsoft.com/office/2007/relationships/hdphoto" Target="../media/hdphoto24.wdp"/><Relationship Id="rId9" Type="http://schemas.openxmlformats.org/officeDocument/2006/relationships/image" Target="../media/image150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1.jpeg"/><Relationship Id="rId3" Type="http://schemas.openxmlformats.org/officeDocument/2006/relationships/image" Target="../media/image137.emf"/><Relationship Id="rId7" Type="http://schemas.openxmlformats.org/officeDocument/2006/relationships/image" Target="../media/image150.png"/><Relationship Id="rId12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11" Type="http://schemas.openxmlformats.org/officeDocument/2006/relationships/image" Target="../media/image10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microsoft.com/office/2007/relationships/hdphoto" Target="../media/hdphoto26.wdp"/><Relationship Id="rId4" Type="http://schemas.openxmlformats.org/officeDocument/2006/relationships/image" Target="../media/image187.png"/><Relationship Id="rId9" Type="http://schemas.openxmlformats.org/officeDocument/2006/relationships/image" Target="../media/image190.png"/><Relationship Id="rId14" Type="http://schemas.openxmlformats.org/officeDocument/2006/relationships/image" Target="../media/image1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microsoft.com/office/2007/relationships/hdphoto" Target="../media/hdphoto13.wdp"/><Relationship Id="rId3" Type="http://schemas.openxmlformats.org/officeDocument/2006/relationships/image" Target="../media/image93.emf"/><Relationship Id="rId7" Type="http://schemas.openxmlformats.org/officeDocument/2006/relationships/image" Target="../media/image97.png"/><Relationship Id="rId12" Type="http://schemas.openxmlformats.org/officeDocument/2006/relationships/image" Target="../media/image139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microsoft.com/office/2007/relationships/hdphoto" Target="../media/hdphoto12.wdp"/><Relationship Id="rId5" Type="http://schemas.openxmlformats.org/officeDocument/2006/relationships/image" Target="../media/image95.emf"/><Relationship Id="rId10" Type="http://schemas.openxmlformats.org/officeDocument/2006/relationships/image" Target="../media/image138.png"/><Relationship Id="rId4" Type="http://schemas.openxmlformats.org/officeDocument/2006/relationships/image" Target="../media/image94.emf"/><Relationship Id="rId9" Type="http://schemas.openxmlformats.org/officeDocument/2006/relationships/image" Target="../media/image99.jpeg"/><Relationship Id="rId14" Type="http://schemas.openxmlformats.org/officeDocument/2006/relationships/image" Target="../media/image1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microsoft.com/office/2007/relationships/hdphoto" Target="../media/hdphoto15.wdp"/><Relationship Id="rId3" Type="http://schemas.openxmlformats.org/officeDocument/2006/relationships/image" Target="../media/image141.png"/><Relationship Id="rId7" Type="http://schemas.openxmlformats.org/officeDocument/2006/relationships/image" Target="../media/image142.jpe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emf"/><Relationship Id="rId11" Type="http://schemas.openxmlformats.org/officeDocument/2006/relationships/image" Target="../media/image97.png"/><Relationship Id="rId5" Type="http://schemas.openxmlformats.org/officeDocument/2006/relationships/image" Target="../media/image95.emf"/><Relationship Id="rId10" Type="http://schemas.openxmlformats.org/officeDocument/2006/relationships/image" Target="../media/image144.png"/><Relationship Id="rId4" Type="http://schemas.microsoft.com/office/2007/relationships/hdphoto" Target="../media/hdphoto14.wdp"/><Relationship Id="rId9" Type="http://schemas.openxmlformats.org/officeDocument/2006/relationships/image" Target="../media/image93.emf"/><Relationship Id="rId1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7.jpg"/><Relationship Id="rId7" Type="http://schemas.microsoft.com/office/2007/relationships/hdphoto" Target="../media/hdphoto16.wdp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93.emf"/><Relationship Id="rId4" Type="http://schemas.openxmlformats.org/officeDocument/2006/relationships/image" Target="../media/image9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49.png"/><Relationship Id="rId18" Type="http://schemas.openxmlformats.org/officeDocument/2006/relationships/image" Target="../media/image158.png"/><Relationship Id="rId3" Type="http://schemas.openxmlformats.org/officeDocument/2006/relationships/image" Target="../media/image151.gif"/><Relationship Id="rId21" Type="http://schemas.microsoft.com/office/2007/relationships/hdphoto" Target="../media/hdphoto20.wdp"/><Relationship Id="rId7" Type="http://schemas.openxmlformats.org/officeDocument/2006/relationships/image" Target="../media/image94.emf"/><Relationship Id="rId12" Type="http://schemas.openxmlformats.org/officeDocument/2006/relationships/image" Target="../media/image93.emf"/><Relationship Id="rId17" Type="http://schemas.microsoft.com/office/2007/relationships/hdphoto" Target="../media/hdphoto18.wdp"/><Relationship Id="rId2" Type="http://schemas.openxmlformats.org/officeDocument/2006/relationships/image" Target="../media/image150.png"/><Relationship Id="rId16" Type="http://schemas.openxmlformats.org/officeDocument/2006/relationships/image" Target="../media/image157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openxmlformats.org/officeDocument/2006/relationships/image" Target="../media/image156.jpeg"/><Relationship Id="rId10" Type="http://schemas.openxmlformats.org/officeDocument/2006/relationships/image" Target="../media/image154.png"/><Relationship Id="rId19" Type="http://schemas.microsoft.com/office/2007/relationships/hdphoto" Target="../media/hdphoto19.wdp"/><Relationship Id="rId4" Type="http://schemas.openxmlformats.org/officeDocument/2006/relationships/image" Target="../media/image141.png"/><Relationship Id="rId9" Type="http://schemas.openxmlformats.org/officeDocument/2006/relationships/image" Target="../media/image153.jpeg"/><Relationship Id="rId14" Type="http://schemas.openxmlformats.org/officeDocument/2006/relationships/image" Target="../media/image15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163.jpeg"/><Relationship Id="rId18" Type="http://schemas.microsoft.com/office/2007/relationships/hdphoto" Target="../media/hdphoto14.wdp"/><Relationship Id="rId3" Type="http://schemas.openxmlformats.org/officeDocument/2006/relationships/image" Target="../media/image151.gif"/><Relationship Id="rId21" Type="http://schemas.openxmlformats.org/officeDocument/2006/relationships/image" Target="../media/image159.png"/><Relationship Id="rId7" Type="http://schemas.openxmlformats.org/officeDocument/2006/relationships/image" Target="../media/image161.png"/><Relationship Id="rId12" Type="http://schemas.openxmlformats.org/officeDocument/2006/relationships/image" Target="../media/image95.emf"/><Relationship Id="rId17" Type="http://schemas.openxmlformats.org/officeDocument/2006/relationships/image" Target="../media/image141.png"/><Relationship Id="rId2" Type="http://schemas.openxmlformats.org/officeDocument/2006/relationships/image" Target="../media/image150.png"/><Relationship Id="rId16" Type="http://schemas.openxmlformats.org/officeDocument/2006/relationships/image" Target="../media/image165.jpeg"/><Relationship Id="rId20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microsoft.com/office/2007/relationships/hdphoto" Target="../media/hdphoto22.wdp"/><Relationship Id="rId5" Type="http://schemas.openxmlformats.org/officeDocument/2006/relationships/image" Target="../media/image94.emf"/><Relationship Id="rId15" Type="http://schemas.microsoft.com/office/2007/relationships/hdphoto" Target="../media/hdphoto23.wdp"/><Relationship Id="rId10" Type="http://schemas.openxmlformats.org/officeDocument/2006/relationships/image" Target="../media/image162.png"/><Relationship Id="rId19" Type="http://schemas.openxmlformats.org/officeDocument/2006/relationships/image" Target="../media/image157.png"/><Relationship Id="rId4" Type="http://schemas.openxmlformats.org/officeDocument/2006/relationships/image" Target="../media/image93.emf"/><Relationship Id="rId9" Type="http://schemas.openxmlformats.org/officeDocument/2006/relationships/image" Target="../media/image155.jpeg"/><Relationship Id="rId14" Type="http://schemas.openxmlformats.org/officeDocument/2006/relationships/image" Target="../media/image164.png"/><Relationship Id="rId22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png"/><Relationship Id="rId7" Type="http://schemas.openxmlformats.org/officeDocument/2006/relationships/image" Target="../media/image170.jpeg"/><Relationship Id="rId12" Type="http://schemas.microsoft.com/office/2007/relationships/hdphoto" Target="../media/hdphoto25.wdp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8.jpeg"/><Relationship Id="rId10" Type="http://schemas.openxmlformats.org/officeDocument/2006/relationships/image" Target="../media/image151.gif"/><Relationship Id="rId4" Type="http://schemas.microsoft.com/office/2007/relationships/hdphoto" Target="../media/hdphoto24.wdp"/><Relationship Id="rId9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jpg"/><Relationship Id="rId4" Type="http://schemas.openxmlformats.org/officeDocument/2006/relationships/image" Target="../media/image1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1.jpeg"/><Relationship Id="rId3" Type="http://schemas.openxmlformats.org/officeDocument/2006/relationships/image" Target="../media/image137.emf"/><Relationship Id="rId7" Type="http://schemas.openxmlformats.org/officeDocument/2006/relationships/image" Target="../media/image150.png"/><Relationship Id="rId12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11" Type="http://schemas.openxmlformats.org/officeDocument/2006/relationships/image" Target="../media/image10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microsoft.com/office/2007/relationships/hdphoto" Target="../media/hdphoto26.wdp"/><Relationship Id="rId4" Type="http://schemas.openxmlformats.org/officeDocument/2006/relationships/image" Target="../media/image187.png"/><Relationship Id="rId9" Type="http://schemas.openxmlformats.org/officeDocument/2006/relationships/image" Target="../media/image190.png"/><Relationship Id="rId14" Type="http://schemas.openxmlformats.org/officeDocument/2006/relationships/image" Target="../media/image1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5.png"/><Relationship Id="rId7" Type="http://schemas.microsoft.com/office/2007/relationships/hdphoto" Target="../media/hdphoto27.wdp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11" Type="http://schemas.openxmlformats.org/officeDocument/2006/relationships/image" Target="../media/image199.png"/><Relationship Id="rId5" Type="http://schemas.openxmlformats.org/officeDocument/2006/relationships/image" Target="../media/image150.png"/><Relationship Id="rId10" Type="http://schemas.microsoft.com/office/2007/relationships/hdphoto" Target="../media/hdphoto28.wdp"/><Relationship Id="rId4" Type="http://schemas.openxmlformats.org/officeDocument/2006/relationships/image" Target="../media/image151.gif"/><Relationship Id="rId9" Type="http://schemas.openxmlformats.org/officeDocument/2006/relationships/image" Target="../media/image1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0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microsoft.com/office/2007/relationships/hdphoto" Target="../media/hdphoto30.wdp"/><Relationship Id="rId7" Type="http://schemas.openxmlformats.org/officeDocument/2006/relationships/image" Target="../media/image208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207.png"/><Relationship Id="rId10" Type="http://schemas.openxmlformats.org/officeDocument/2006/relationships/image" Target="../media/image210.jpeg"/><Relationship Id="rId4" Type="http://schemas.openxmlformats.org/officeDocument/2006/relationships/image" Target="../media/image206.jpeg"/><Relationship Id="rId9" Type="http://schemas.microsoft.com/office/2007/relationships/hdphoto" Target="../media/hdphoto32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microsoft.com/office/2007/relationships/hdphoto" Target="../media/hdphoto13.wdp"/><Relationship Id="rId3" Type="http://schemas.openxmlformats.org/officeDocument/2006/relationships/image" Target="../media/image93.emf"/><Relationship Id="rId7" Type="http://schemas.openxmlformats.org/officeDocument/2006/relationships/image" Target="../media/image97.png"/><Relationship Id="rId12" Type="http://schemas.openxmlformats.org/officeDocument/2006/relationships/image" Target="../media/image139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microsoft.com/office/2007/relationships/hdphoto" Target="../media/hdphoto12.wdp"/><Relationship Id="rId5" Type="http://schemas.openxmlformats.org/officeDocument/2006/relationships/image" Target="../media/image95.emf"/><Relationship Id="rId10" Type="http://schemas.openxmlformats.org/officeDocument/2006/relationships/image" Target="../media/image138.png"/><Relationship Id="rId4" Type="http://schemas.openxmlformats.org/officeDocument/2006/relationships/image" Target="../media/image94.emf"/><Relationship Id="rId9" Type="http://schemas.openxmlformats.org/officeDocument/2006/relationships/image" Target="../media/image99.jpeg"/><Relationship Id="rId14" Type="http://schemas.openxmlformats.org/officeDocument/2006/relationships/image" Target="../media/image14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microsoft.com/office/2007/relationships/hdphoto" Target="../media/hdphoto15.wdp"/><Relationship Id="rId3" Type="http://schemas.openxmlformats.org/officeDocument/2006/relationships/image" Target="../media/image141.png"/><Relationship Id="rId7" Type="http://schemas.openxmlformats.org/officeDocument/2006/relationships/image" Target="../media/image142.jpe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emf"/><Relationship Id="rId11" Type="http://schemas.openxmlformats.org/officeDocument/2006/relationships/image" Target="../media/image97.png"/><Relationship Id="rId5" Type="http://schemas.openxmlformats.org/officeDocument/2006/relationships/image" Target="../media/image95.emf"/><Relationship Id="rId10" Type="http://schemas.openxmlformats.org/officeDocument/2006/relationships/image" Target="../media/image144.png"/><Relationship Id="rId4" Type="http://schemas.microsoft.com/office/2007/relationships/hdphoto" Target="../media/hdphoto14.wdp"/><Relationship Id="rId9" Type="http://schemas.openxmlformats.org/officeDocument/2006/relationships/image" Target="../media/image93.emf"/><Relationship Id="rId1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7.jpg"/><Relationship Id="rId7" Type="http://schemas.microsoft.com/office/2007/relationships/hdphoto" Target="../media/hdphoto16.wdp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93.emf"/><Relationship Id="rId4" Type="http://schemas.openxmlformats.org/officeDocument/2006/relationships/image" Target="../media/image9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49.png"/><Relationship Id="rId18" Type="http://schemas.openxmlformats.org/officeDocument/2006/relationships/image" Target="../media/image158.png"/><Relationship Id="rId3" Type="http://schemas.openxmlformats.org/officeDocument/2006/relationships/image" Target="../media/image151.gif"/><Relationship Id="rId21" Type="http://schemas.microsoft.com/office/2007/relationships/hdphoto" Target="../media/hdphoto20.wdp"/><Relationship Id="rId7" Type="http://schemas.openxmlformats.org/officeDocument/2006/relationships/image" Target="../media/image94.emf"/><Relationship Id="rId12" Type="http://schemas.openxmlformats.org/officeDocument/2006/relationships/image" Target="../media/image93.emf"/><Relationship Id="rId17" Type="http://schemas.microsoft.com/office/2007/relationships/hdphoto" Target="../media/hdphoto18.wdp"/><Relationship Id="rId2" Type="http://schemas.openxmlformats.org/officeDocument/2006/relationships/image" Target="../media/image150.png"/><Relationship Id="rId16" Type="http://schemas.openxmlformats.org/officeDocument/2006/relationships/image" Target="../media/image157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openxmlformats.org/officeDocument/2006/relationships/image" Target="../media/image156.jpeg"/><Relationship Id="rId10" Type="http://schemas.openxmlformats.org/officeDocument/2006/relationships/image" Target="../media/image154.png"/><Relationship Id="rId19" Type="http://schemas.microsoft.com/office/2007/relationships/hdphoto" Target="../media/hdphoto19.wdp"/><Relationship Id="rId4" Type="http://schemas.openxmlformats.org/officeDocument/2006/relationships/image" Target="../media/image141.png"/><Relationship Id="rId9" Type="http://schemas.openxmlformats.org/officeDocument/2006/relationships/image" Target="../media/image153.jpeg"/><Relationship Id="rId14" Type="http://schemas.openxmlformats.org/officeDocument/2006/relationships/image" Target="../media/image155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163.jpeg"/><Relationship Id="rId18" Type="http://schemas.microsoft.com/office/2007/relationships/hdphoto" Target="../media/hdphoto14.wdp"/><Relationship Id="rId3" Type="http://schemas.openxmlformats.org/officeDocument/2006/relationships/image" Target="../media/image151.gif"/><Relationship Id="rId21" Type="http://schemas.openxmlformats.org/officeDocument/2006/relationships/image" Target="../media/image159.png"/><Relationship Id="rId7" Type="http://schemas.openxmlformats.org/officeDocument/2006/relationships/image" Target="../media/image161.png"/><Relationship Id="rId12" Type="http://schemas.openxmlformats.org/officeDocument/2006/relationships/image" Target="../media/image95.emf"/><Relationship Id="rId17" Type="http://schemas.openxmlformats.org/officeDocument/2006/relationships/image" Target="../media/image141.png"/><Relationship Id="rId2" Type="http://schemas.openxmlformats.org/officeDocument/2006/relationships/image" Target="../media/image150.png"/><Relationship Id="rId16" Type="http://schemas.openxmlformats.org/officeDocument/2006/relationships/image" Target="../media/image165.jpeg"/><Relationship Id="rId20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microsoft.com/office/2007/relationships/hdphoto" Target="../media/hdphoto22.wdp"/><Relationship Id="rId5" Type="http://schemas.openxmlformats.org/officeDocument/2006/relationships/image" Target="../media/image94.emf"/><Relationship Id="rId15" Type="http://schemas.microsoft.com/office/2007/relationships/hdphoto" Target="../media/hdphoto23.wdp"/><Relationship Id="rId10" Type="http://schemas.openxmlformats.org/officeDocument/2006/relationships/image" Target="../media/image162.png"/><Relationship Id="rId19" Type="http://schemas.openxmlformats.org/officeDocument/2006/relationships/image" Target="../media/image157.png"/><Relationship Id="rId4" Type="http://schemas.openxmlformats.org/officeDocument/2006/relationships/image" Target="../media/image93.emf"/><Relationship Id="rId9" Type="http://schemas.openxmlformats.org/officeDocument/2006/relationships/image" Target="../media/image155.jpeg"/><Relationship Id="rId14" Type="http://schemas.openxmlformats.org/officeDocument/2006/relationships/image" Target="../media/image164.png"/><Relationship Id="rId22" Type="http://schemas.microsoft.com/office/2007/relationships/hdphoto" Target="../media/hdphoto20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png"/><Relationship Id="rId7" Type="http://schemas.openxmlformats.org/officeDocument/2006/relationships/image" Target="../media/image170.jpeg"/><Relationship Id="rId12" Type="http://schemas.microsoft.com/office/2007/relationships/hdphoto" Target="../media/hdphoto25.wdp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8.jpeg"/><Relationship Id="rId10" Type="http://schemas.openxmlformats.org/officeDocument/2006/relationships/image" Target="../media/image151.gif"/><Relationship Id="rId4" Type="http://schemas.microsoft.com/office/2007/relationships/hdphoto" Target="../media/hdphoto24.wdp"/><Relationship Id="rId9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1.jpeg"/><Relationship Id="rId3" Type="http://schemas.openxmlformats.org/officeDocument/2006/relationships/image" Target="../media/image137.emf"/><Relationship Id="rId7" Type="http://schemas.openxmlformats.org/officeDocument/2006/relationships/image" Target="../media/image150.png"/><Relationship Id="rId12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11" Type="http://schemas.openxmlformats.org/officeDocument/2006/relationships/image" Target="../media/image10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microsoft.com/office/2007/relationships/hdphoto" Target="../media/hdphoto26.wdp"/><Relationship Id="rId4" Type="http://schemas.openxmlformats.org/officeDocument/2006/relationships/image" Target="../media/image187.png"/><Relationship Id="rId9" Type="http://schemas.openxmlformats.org/officeDocument/2006/relationships/image" Target="../media/image190.png"/><Relationship Id="rId14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22.png"/><Relationship Id="rId7" Type="http://schemas.openxmlformats.org/officeDocument/2006/relationships/image" Target="../media/image224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5" Type="http://schemas.openxmlformats.org/officeDocument/2006/relationships/image" Target="../media/image223.png"/><Relationship Id="rId4" Type="http://schemas.microsoft.com/office/2007/relationships/hdphoto" Target="../media/hdphoto35.wdp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32.jpeg"/><Relationship Id="rId18" Type="http://schemas.microsoft.com/office/2007/relationships/hdphoto" Target="../media/hdphoto44.wdp"/><Relationship Id="rId3" Type="http://schemas.microsoft.com/office/2007/relationships/hdphoto" Target="../media/hdphoto42.wdp"/><Relationship Id="rId7" Type="http://schemas.openxmlformats.org/officeDocument/2006/relationships/image" Target="../media/image230.jpeg"/><Relationship Id="rId12" Type="http://schemas.openxmlformats.org/officeDocument/2006/relationships/image" Target="../media/image231.png"/><Relationship Id="rId17" Type="http://schemas.openxmlformats.org/officeDocument/2006/relationships/image" Target="../media/image235.png"/><Relationship Id="rId2" Type="http://schemas.openxmlformats.org/officeDocument/2006/relationships/image" Target="../media/image229.png"/><Relationship Id="rId16" Type="http://schemas.openxmlformats.org/officeDocument/2006/relationships/image" Target="../media/image234.jpeg"/><Relationship Id="rId20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11" Type="http://schemas.openxmlformats.org/officeDocument/2006/relationships/image" Target="../media/image93.emf"/><Relationship Id="rId5" Type="http://schemas.openxmlformats.org/officeDocument/2006/relationships/image" Target="../media/image94.emf"/><Relationship Id="rId15" Type="http://schemas.microsoft.com/office/2007/relationships/hdphoto" Target="../media/hdphoto43.wdp"/><Relationship Id="rId10" Type="http://schemas.microsoft.com/office/2007/relationships/hdphoto" Target="../media/hdphoto23.wdp"/><Relationship Id="rId19" Type="http://schemas.openxmlformats.org/officeDocument/2006/relationships/image" Target="../media/image141.png"/><Relationship Id="rId4" Type="http://schemas.openxmlformats.org/officeDocument/2006/relationships/image" Target="../media/image95.emf"/><Relationship Id="rId9" Type="http://schemas.openxmlformats.org/officeDocument/2006/relationships/image" Target="../media/image164.png"/><Relationship Id="rId14" Type="http://schemas.openxmlformats.org/officeDocument/2006/relationships/image" Target="../media/image233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36.wdp"/><Relationship Id="rId7" Type="http://schemas.openxmlformats.org/officeDocument/2006/relationships/image" Target="../media/image222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microsoft.com/office/2007/relationships/hdphoto" Target="../media/hdphoto37.wdp"/><Relationship Id="rId10" Type="http://schemas.microsoft.com/office/2007/relationships/hdphoto" Target="../media/hdphoto45.wdp"/><Relationship Id="rId4" Type="http://schemas.openxmlformats.org/officeDocument/2006/relationships/image" Target="../media/image224.jpeg"/><Relationship Id="rId9" Type="http://schemas.openxmlformats.org/officeDocument/2006/relationships/image" Target="../media/image2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50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240.jpeg"/><Relationship Id="rId7" Type="http://schemas.openxmlformats.org/officeDocument/2006/relationships/image" Target="../media/image242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241.png"/><Relationship Id="rId4" Type="http://schemas.openxmlformats.org/officeDocument/2006/relationships/image" Target="../media/image20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94.emf"/><Relationship Id="rId7" Type="http://schemas.openxmlformats.org/officeDocument/2006/relationships/image" Target="../media/image149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46.jpeg"/><Relationship Id="rId10" Type="http://schemas.microsoft.com/office/2007/relationships/hdphoto" Target="../media/hdphoto50.wdp"/><Relationship Id="rId4" Type="http://schemas.openxmlformats.org/officeDocument/2006/relationships/image" Target="../media/image95.emf"/><Relationship Id="rId9" Type="http://schemas.openxmlformats.org/officeDocument/2006/relationships/image" Target="../media/image24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microsoft.com/office/2007/relationships/hdphoto" Target="../media/hdphoto15.wdp"/><Relationship Id="rId3" Type="http://schemas.openxmlformats.org/officeDocument/2006/relationships/image" Target="../media/image141.png"/><Relationship Id="rId7" Type="http://schemas.openxmlformats.org/officeDocument/2006/relationships/image" Target="../media/image142.jpe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emf"/><Relationship Id="rId11" Type="http://schemas.openxmlformats.org/officeDocument/2006/relationships/image" Target="../media/image97.png"/><Relationship Id="rId5" Type="http://schemas.openxmlformats.org/officeDocument/2006/relationships/image" Target="../media/image95.emf"/><Relationship Id="rId10" Type="http://schemas.openxmlformats.org/officeDocument/2006/relationships/image" Target="../media/image144.png"/><Relationship Id="rId4" Type="http://schemas.microsoft.com/office/2007/relationships/hdphoto" Target="../media/hdphoto14.wdp"/><Relationship Id="rId9" Type="http://schemas.openxmlformats.org/officeDocument/2006/relationships/image" Target="../media/image93.emf"/><Relationship Id="rId14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microsoft.com/office/2007/relationships/hdphoto" Target="../media/hdphoto8.wdp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250.png"/><Relationship Id="rId18" Type="http://schemas.openxmlformats.org/officeDocument/2006/relationships/image" Target="../media/image158.png"/><Relationship Id="rId3" Type="http://schemas.openxmlformats.org/officeDocument/2006/relationships/image" Target="../media/image151.gif"/><Relationship Id="rId21" Type="http://schemas.openxmlformats.org/officeDocument/2006/relationships/image" Target="../media/image253.jpeg"/><Relationship Id="rId7" Type="http://schemas.openxmlformats.org/officeDocument/2006/relationships/image" Target="../media/image94.emf"/><Relationship Id="rId12" Type="http://schemas.openxmlformats.org/officeDocument/2006/relationships/image" Target="../media/image93.emf"/><Relationship Id="rId17" Type="http://schemas.microsoft.com/office/2007/relationships/hdphoto" Target="../media/hdphoto51.wdp"/><Relationship Id="rId2" Type="http://schemas.openxmlformats.org/officeDocument/2006/relationships/image" Target="../media/image150.png"/><Relationship Id="rId16" Type="http://schemas.openxmlformats.org/officeDocument/2006/relationships/image" Target="../media/image251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microsoft.com/office/2007/relationships/hdphoto" Target="../media/hdphoto23.wdp"/><Relationship Id="rId5" Type="http://schemas.microsoft.com/office/2007/relationships/hdphoto" Target="../media/hdphoto14.wdp"/><Relationship Id="rId15" Type="http://schemas.openxmlformats.org/officeDocument/2006/relationships/image" Target="../media/image160.png"/><Relationship Id="rId23" Type="http://schemas.microsoft.com/office/2007/relationships/hdphoto" Target="../media/hdphoto52.wdp"/><Relationship Id="rId10" Type="http://schemas.openxmlformats.org/officeDocument/2006/relationships/image" Target="../media/image164.png"/><Relationship Id="rId19" Type="http://schemas.microsoft.com/office/2007/relationships/hdphoto" Target="../media/hdphoto19.wdp"/><Relationship Id="rId4" Type="http://schemas.openxmlformats.org/officeDocument/2006/relationships/image" Target="../media/image141.png"/><Relationship Id="rId9" Type="http://schemas.openxmlformats.org/officeDocument/2006/relationships/image" Target="../media/image155.jpeg"/><Relationship Id="rId14" Type="http://schemas.openxmlformats.org/officeDocument/2006/relationships/image" Target="../media/image170.jpeg"/><Relationship Id="rId22" Type="http://schemas.openxmlformats.org/officeDocument/2006/relationships/image" Target="../media/image25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6.jpeg"/><Relationship Id="rId7" Type="http://schemas.openxmlformats.org/officeDocument/2006/relationships/image" Target="../media/image169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11" Type="http://schemas.openxmlformats.org/officeDocument/2006/relationships/image" Target="../media/image151.gif"/><Relationship Id="rId5" Type="http://schemas.microsoft.com/office/2007/relationships/hdphoto" Target="../media/hdphoto24.wdp"/><Relationship Id="rId10" Type="http://schemas.openxmlformats.org/officeDocument/2006/relationships/image" Target="../media/image150.png"/><Relationship Id="rId4" Type="http://schemas.openxmlformats.org/officeDocument/2006/relationships/image" Target="../media/image167.png"/><Relationship Id="rId9" Type="http://schemas.openxmlformats.org/officeDocument/2006/relationships/image" Target="../media/image171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1.jpeg"/><Relationship Id="rId3" Type="http://schemas.openxmlformats.org/officeDocument/2006/relationships/image" Target="../media/image137.emf"/><Relationship Id="rId7" Type="http://schemas.openxmlformats.org/officeDocument/2006/relationships/image" Target="../media/image150.png"/><Relationship Id="rId12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11" Type="http://schemas.openxmlformats.org/officeDocument/2006/relationships/image" Target="../media/image10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microsoft.com/office/2007/relationships/hdphoto" Target="../media/hdphoto26.wdp"/><Relationship Id="rId4" Type="http://schemas.openxmlformats.org/officeDocument/2006/relationships/image" Target="../media/image187.png"/><Relationship Id="rId9" Type="http://schemas.openxmlformats.org/officeDocument/2006/relationships/image" Target="../media/image190.png"/><Relationship Id="rId14" Type="http://schemas.openxmlformats.org/officeDocument/2006/relationships/image" Target="../media/image1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image" Target="../media/image15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7" Type="http://schemas.openxmlformats.org/officeDocument/2006/relationships/image" Target="../media/image263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microsoft.com/office/2007/relationships/hdphoto" Target="../media/hdphoto53.wdp"/><Relationship Id="rId4" Type="http://schemas.openxmlformats.org/officeDocument/2006/relationships/image" Target="../media/image2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emf"/><Relationship Id="rId7" Type="http://schemas.openxmlformats.org/officeDocument/2006/relationships/image" Target="../media/image98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microsoft.com/office/2007/relationships/hdphoto" Target="../media/hdphoto9.wdp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emf"/><Relationship Id="rId9" Type="http://schemas.openxmlformats.org/officeDocument/2006/relationships/image" Target="../media/image10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microsoft.com/office/2007/relationships/hdphoto" Target="../media/hdphoto58.wdp"/><Relationship Id="rId3" Type="http://schemas.microsoft.com/office/2007/relationships/hdphoto" Target="../media/hdphoto54.wdp"/><Relationship Id="rId7" Type="http://schemas.openxmlformats.org/officeDocument/2006/relationships/image" Target="../media/image267.jpeg"/><Relationship Id="rId12" Type="http://schemas.openxmlformats.org/officeDocument/2006/relationships/image" Target="../media/image270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5.wdp"/><Relationship Id="rId11" Type="http://schemas.microsoft.com/office/2007/relationships/hdphoto" Target="../media/hdphoto57.wdp"/><Relationship Id="rId5" Type="http://schemas.openxmlformats.org/officeDocument/2006/relationships/image" Target="../media/image266.png"/><Relationship Id="rId10" Type="http://schemas.openxmlformats.org/officeDocument/2006/relationships/image" Target="../media/image269.png"/><Relationship Id="rId4" Type="http://schemas.openxmlformats.org/officeDocument/2006/relationships/image" Target="../media/image265.png"/><Relationship Id="rId9" Type="http://schemas.microsoft.com/office/2007/relationships/hdphoto" Target="../media/hdphoto56.wdp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275.png"/><Relationship Id="rId3" Type="http://schemas.openxmlformats.org/officeDocument/2006/relationships/image" Target="../media/image137.emf"/><Relationship Id="rId7" Type="http://schemas.openxmlformats.org/officeDocument/2006/relationships/image" Target="../media/image95.emf"/><Relationship Id="rId12" Type="http://schemas.openxmlformats.org/officeDocument/2006/relationships/image" Target="../media/image25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11" Type="http://schemas.openxmlformats.org/officeDocument/2006/relationships/image" Target="../media/image255.png"/><Relationship Id="rId5" Type="http://schemas.openxmlformats.org/officeDocument/2006/relationships/image" Target="../media/image94.emf"/><Relationship Id="rId10" Type="http://schemas.openxmlformats.org/officeDocument/2006/relationships/image" Target="../media/image274.jpeg"/><Relationship Id="rId4" Type="http://schemas.openxmlformats.org/officeDocument/2006/relationships/image" Target="../media/image93.emf"/><Relationship Id="rId9" Type="http://schemas.openxmlformats.org/officeDocument/2006/relationships/image" Target="../media/image273.png"/><Relationship Id="rId14" Type="http://schemas.microsoft.com/office/2007/relationships/hdphoto" Target="../media/hdphoto59.wdp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278.png"/><Relationship Id="rId18" Type="http://schemas.microsoft.com/office/2007/relationships/hdphoto" Target="../media/hdphoto61.wdp"/><Relationship Id="rId3" Type="http://schemas.openxmlformats.org/officeDocument/2006/relationships/image" Target="../media/image276.png"/><Relationship Id="rId7" Type="http://schemas.openxmlformats.org/officeDocument/2006/relationships/image" Target="../media/image142.jpeg"/><Relationship Id="rId12" Type="http://schemas.microsoft.com/office/2007/relationships/hdphoto" Target="../media/hdphoto15.wdp"/><Relationship Id="rId17" Type="http://schemas.openxmlformats.org/officeDocument/2006/relationships/image" Target="../media/image280.png"/><Relationship Id="rId2" Type="http://schemas.openxmlformats.org/officeDocument/2006/relationships/notesSlide" Target="../notesSlides/notesSlide16.xml"/><Relationship Id="rId16" Type="http://schemas.microsoft.com/office/2007/relationships/hdphoto" Target="../media/hdphoto6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emf"/><Relationship Id="rId11" Type="http://schemas.openxmlformats.org/officeDocument/2006/relationships/image" Target="../media/image145.png"/><Relationship Id="rId5" Type="http://schemas.openxmlformats.org/officeDocument/2006/relationships/image" Target="../media/image95.emf"/><Relationship Id="rId15" Type="http://schemas.openxmlformats.org/officeDocument/2006/relationships/image" Target="../media/image279.png"/><Relationship Id="rId10" Type="http://schemas.openxmlformats.org/officeDocument/2006/relationships/image" Target="../media/image99.jpeg"/><Relationship Id="rId4" Type="http://schemas.openxmlformats.org/officeDocument/2006/relationships/image" Target="../media/image277.png"/><Relationship Id="rId9" Type="http://schemas.openxmlformats.org/officeDocument/2006/relationships/image" Target="../media/image93.emf"/><Relationship Id="rId14" Type="http://schemas.microsoft.com/office/2007/relationships/hdphoto" Target="../media/hdphoto14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1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93.emf"/><Relationship Id="rId18" Type="http://schemas.openxmlformats.org/officeDocument/2006/relationships/image" Target="../media/image158.png"/><Relationship Id="rId3" Type="http://schemas.openxmlformats.org/officeDocument/2006/relationships/image" Target="../media/image150.png"/><Relationship Id="rId21" Type="http://schemas.microsoft.com/office/2007/relationships/hdphoto" Target="../media/hdphoto63.wdp"/><Relationship Id="rId7" Type="http://schemas.openxmlformats.org/officeDocument/2006/relationships/image" Target="../media/image95.emf"/><Relationship Id="rId12" Type="http://schemas.microsoft.com/office/2007/relationships/hdphoto" Target="../media/hdphoto23.wdp"/><Relationship Id="rId17" Type="http://schemas.microsoft.com/office/2007/relationships/hdphoto" Target="../media/hdphoto62.wdp"/><Relationship Id="rId2" Type="http://schemas.openxmlformats.org/officeDocument/2006/relationships/image" Target="../media/image155.jpeg"/><Relationship Id="rId16" Type="http://schemas.openxmlformats.org/officeDocument/2006/relationships/image" Target="../media/image283.png"/><Relationship Id="rId20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164.png"/><Relationship Id="rId5" Type="http://schemas.openxmlformats.org/officeDocument/2006/relationships/image" Target="../media/image278.png"/><Relationship Id="rId15" Type="http://schemas.openxmlformats.org/officeDocument/2006/relationships/image" Target="../media/image160.png"/><Relationship Id="rId10" Type="http://schemas.openxmlformats.org/officeDocument/2006/relationships/image" Target="../media/image170.jpeg"/><Relationship Id="rId19" Type="http://schemas.microsoft.com/office/2007/relationships/hdphoto" Target="../media/hdphoto19.wdp"/><Relationship Id="rId4" Type="http://schemas.openxmlformats.org/officeDocument/2006/relationships/image" Target="../media/image151.gif"/><Relationship Id="rId9" Type="http://schemas.openxmlformats.org/officeDocument/2006/relationships/image" Target="../media/image163.jpeg"/><Relationship Id="rId14" Type="http://schemas.openxmlformats.org/officeDocument/2006/relationships/image" Target="../media/image250.png"/><Relationship Id="rId22" Type="http://schemas.openxmlformats.org/officeDocument/2006/relationships/image" Target="../media/image285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png"/><Relationship Id="rId7" Type="http://schemas.openxmlformats.org/officeDocument/2006/relationships/image" Target="../media/image170.jpeg"/><Relationship Id="rId12" Type="http://schemas.microsoft.com/office/2007/relationships/hdphoto" Target="../media/hdphoto64.wdp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286.png"/><Relationship Id="rId5" Type="http://schemas.openxmlformats.org/officeDocument/2006/relationships/image" Target="../media/image168.jpeg"/><Relationship Id="rId10" Type="http://schemas.openxmlformats.org/officeDocument/2006/relationships/image" Target="../media/image151.gif"/><Relationship Id="rId4" Type="http://schemas.microsoft.com/office/2007/relationships/hdphoto" Target="../media/hdphoto24.wdp"/><Relationship Id="rId9" Type="http://schemas.openxmlformats.org/officeDocument/2006/relationships/image" Target="../media/image15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87.png"/><Relationship Id="rId3" Type="http://schemas.openxmlformats.org/officeDocument/2006/relationships/image" Target="../media/image137.emf"/><Relationship Id="rId7" Type="http://schemas.openxmlformats.org/officeDocument/2006/relationships/image" Target="../media/image150.png"/><Relationship Id="rId12" Type="http://schemas.microsoft.com/office/2007/relationships/hdphoto" Target="../media/hdphoto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gif"/><Relationship Id="rId11" Type="http://schemas.openxmlformats.org/officeDocument/2006/relationships/image" Target="../media/image101.png"/><Relationship Id="rId5" Type="http://schemas.openxmlformats.org/officeDocument/2006/relationships/image" Target="../media/image188.png"/><Relationship Id="rId15" Type="http://schemas.openxmlformats.org/officeDocument/2006/relationships/image" Target="../media/image193.png"/><Relationship Id="rId10" Type="http://schemas.microsoft.com/office/2007/relationships/hdphoto" Target="../media/hdphoto26.wdp"/><Relationship Id="rId4" Type="http://schemas.openxmlformats.org/officeDocument/2006/relationships/image" Target="../media/image187.png"/><Relationship Id="rId9" Type="http://schemas.openxmlformats.org/officeDocument/2006/relationships/image" Target="../media/image190.png"/><Relationship Id="rId14" Type="http://schemas.openxmlformats.org/officeDocument/2006/relationships/image" Target="../media/image19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58.png"/><Relationship Id="rId7" Type="http://schemas.microsoft.com/office/2007/relationships/hdphoto" Target="../media/hdphoto26.wdp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50.png"/><Relationship Id="rId4" Type="http://schemas.openxmlformats.org/officeDocument/2006/relationships/image" Target="../media/image151.gif"/><Relationship Id="rId9" Type="http://schemas.microsoft.com/office/2007/relationships/hdphoto" Target="../media/hdphoto6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1731C4-613B-4791-B7EE-59B8F7CA8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56AA7EB-28BA-49BF-B292-DE8E36E82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7ACF97-03B5-4270-B7CF-AB69C90A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07" y="238125"/>
            <a:ext cx="8128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9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9" y="1149179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91645" y="949124"/>
            <a:ext cx="273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منیفولهای ورودی 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5039" y="3794040"/>
            <a:ext cx="3727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/>
              <a:t>منیفولد های خروجی </a:t>
            </a:r>
            <a:endParaRPr lang="en-US" sz="2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8" y="2471938"/>
            <a:ext cx="4286732" cy="1194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69" y="2311453"/>
            <a:ext cx="5257318" cy="1354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8" y="843383"/>
            <a:ext cx="4009181" cy="1168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4" y="4760390"/>
            <a:ext cx="4597320" cy="14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اینورتر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MCE/P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5277" y="677416"/>
            <a:ext cx="5034646" cy="2649243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400" b="1" dirty="0">
                <a:cs typeface="B Nazanin" pitchFamily="2" charset="-78"/>
              </a:rPr>
              <a:t>اینورتورهای </a:t>
            </a:r>
            <a:r>
              <a:rPr lang="en-US" sz="1400" b="1" dirty="0">
                <a:cs typeface="B Nazanin" pitchFamily="2" charset="-78"/>
              </a:rPr>
              <a:t>PWM</a:t>
            </a:r>
            <a:r>
              <a:rPr lang="fa-IR" sz="1400" b="1" dirty="0">
                <a:cs typeface="B Nazanin" pitchFamily="2" charset="-78"/>
              </a:rPr>
              <a:t> مدل 410-415-420 جزء پیشرفته ترین اینورتورهای </a:t>
            </a:r>
            <a:r>
              <a:rPr lang="en-US" sz="1400" b="1" dirty="0" err="1">
                <a:cs typeface="B Nazanin" pitchFamily="2" charset="-78"/>
              </a:rPr>
              <a:t>WaCS</a:t>
            </a:r>
            <a:r>
              <a:rPr lang="fa-IR" sz="1400" b="1" dirty="0">
                <a:cs typeface="B Nazanin" pitchFamily="2" charset="-78"/>
              </a:rPr>
              <a:t> میباشند . 3 مدل از اینورتورهای سری </a:t>
            </a:r>
            <a:r>
              <a:rPr lang="en-US" sz="1400" b="1" dirty="0">
                <a:cs typeface="B Nazanin" pitchFamily="2" charset="-78"/>
              </a:rPr>
              <a:t>PWM410 </a:t>
            </a:r>
            <a:r>
              <a:rPr lang="fa-IR" sz="1400" b="1" dirty="0">
                <a:cs typeface="B Nazanin" pitchFamily="2" charset="-78"/>
              </a:rPr>
              <a:t> با قابلیت راه اندازی پمپ های سه فاز تا 15 کیلو وات و با بدنه ای  مستحکم  ، جهت کاربردهای سنگین و پیشرفته طراحی و ساخته شده اند . </a:t>
            </a:r>
            <a:endParaRPr lang="fa-IR" sz="1400" b="1" dirty="0" smtClean="0">
              <a:cs typeface="B Nazanin" pitchFamily="2" charset="-78"/>
            </a:endParaRPr>
          </a:p>
          <a:p>
            <a:pPr algn="just" rtl="1"/>
            <a:r>
              <a:rPr lang="fa-IR" sz="1400" b="1" dirty="0" smtClean="0">
                <a:cs typeface="B Nazanin" pitchFamily="2" charset="-78"/>
              </a:rPr>
              <a:t>میتوانند </a:t>
            </a:r>
            <a:r>
              <a:rPr lang="fa-IR" sz="1400" b="1" dirty="0">
                <a:cs typeface="B Nazanin" pitchFamily="2" charset="-78"/>
              </a:rPr>
              <a:t>بر روی تابلو کنترل نصب شده و از قابلیت اتصال به سنسور فشار و سنسور کنترل مقدار دبی برخوردارند </a:t>
            </a:r>
            <a:r>
              <a:rPr lang="fa-IR" sz="1400" b="1" dirty="0" smtClean="0">
                <a:cs typeface="B Nazanin" pitchFamily="2" charset="-78"/>
              </a:rPr>
              <a:t>.</a:t>
            </a:r>
          </a:p>
          <a:p>
            <a:pPr algn="just" rtl="1"/>
            <a:r>
              <a:rPr lang="fa-IR" sz="1400" b="1" dirty="0" smtClean="0">
                <a:cs typeface="B Nazanin" pitchFamily="2" charset="-78"/>
              </a:rPr>
              <a:t> </a:t>
            </a:r>
            <a:r>
              <a:rPr lang="fa-IR" sz="1400" b="1" dirty="0">
                <a:cs typeface="B Nazanin" pitchFamily="2" charset="-78"/>
              </a:rPr>
              <a:t>با استفاده از سنسور کنترل و تنظیم مقدار دبی میتوان فشار سیستم را بهتر و آسان تر تنظیم کرد </a:t>
            </a:r>
            <a:r>
              <a:rPr lang="fa-IR" sz="1400" b="1" dirty="0" smtClean="0">
                <a:cs typeface="B Nazanin" pitchFamily="2" charset="-78"/>
              </a:rPr>
              <a:t>.</a:t>
            </a:r>
          </a:p>
          <a:p>
            <a:pPr algn="just" rtl="1"/>
            <a:r>
              <a:rPr lang="fa-IR" sz="1400" b="1" dirty="0" smtClean="0">
                <a:cs typeface="B Nazanin" pitchFamily="2" charset="-78"/>
              </a:rPr>
              <a:t> </a:t>
            </a:r>
            <a:r>
              <a:rPr lang="fa-IR" sz="1400" b="1" dirty="0">
                <a:cs typeface="B Nazanin" pitchFamily="2" charset="-78"/>
              </a:rPr>
              <a:t>بواسطه مجهز بودن به کابل رابط استاندارد ، میتوانند براحتی  به سیستم های بوستری تا توان 120 کیلو وات متصل شوند . طراحی ساده ، کاربردی آسان ، دارای سیستم های محافظتی و صرفه جویی در مصرف انرژی از ویژگی های بارزاین مدل از اینورتورها می باشد .</a:t>
            </a:r>
            <a:endParaRPr lang="en-US" sz="1400" b="1" dirty="0">
              <a:cs typeface="B Nazanin" pitchFamily="2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6428" r="3633"/>
          <a:stretch/>
        </p:blipFill>
        <p:spPr bwMode="auto">
          <a:xfrm>
            <a:off x="3330731" y="3083730"/>
            <a:ext cx="1272687" cy="180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9386" y="4726610"/>
            <a:ext cx="59327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200" b="1" dirty="0">
                <a:solidFill>
                  <a:srgbClr val="FF0000"/>
                </a:solidFill>
                <a:cs typeface="B Titr" pitchFamily="2" charset="-78"/>
              </a:rPr>
              <a:t>چرا اینورتورهای </a:t>
            </a:r>
            <a:r>
              <a:rPr lang="en-US" sz="1200" b="1" dirty="0">
                <a:solidFill>
                  <a:srgbClr val="FF0000"/>
                </a:solidFill>
                <a:cs typeface="B Titr" pitchFamily="2" charset="-78"/>
              </a:rPr>
              <a:t>PWM</a:t>
            </a:r>
            <a:r>
              <a:rPr lang="fa-IR" sz="1200" b="1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1200" b="1" dirty="0">
                <a:solidFill>
                  <a:srgbClr val="FF0000"/>
                </a:solidFill>
                <a:cs typeface="+mj-cs"/>
              </a:rPr>
              <a:t>؟</a:t>
            </a:r>
            <a:endParaRPr lang="en-US" sz="1200" b="1" dirty="0">
              <a:solidFill>
                <a:srgbClr val="FF0000"/>
              </a:solidFill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cs typeface="B Nazanin" pitchFamily="2" charset="-78"/>
              </a:rPr>
              <a:t>اینورتور </a:t>
            </a:r>
            <a:r>
              <a:rPr lang="en-US" sz="1200" b="1" dirty="0">
                <a:cs typeface="B Nazanin" pitchFamily="2" charset="-78"/>
              </a:rPr>
              <a:t>PWM</a:t>
            </a:r>
            <a:r>
              <a:rPr lang="fa-IR" sz="1200" b="1" dirty="0">
                <a:cs typeface="B Nazanin" pitchFamily="2" charset="-78"/>
              </a:rPr>
              <a:t> به همراه تمام پمپهایی که جهت حفظ فشار ثابت به صورت اتوماتیک مورد استفاده قرار میگیرد و سرعت چرخش موتور را بر اساس مقدار دبی مورد نیاز کاربر تنظیم میکند. مجهز بودن اینورتورهای </a:t>
            </a:r>
            <a:r>
              <a:rPr lang="en-US" sz="1200" b="1" dirty="0">
                <a:cs typeface="B Nazanin" pitchFamily="2" charset="-78"/>
              </a:rPr>
              <a:t>PWM</a:t>
            </a:r>
            <a:r>
              <a:rPr lang="fa-IR" sz="1200" b="1" dirty="0">
                <a:cs typeface="B Nazanin" pitchFamily="2" charset="-78"/>
              </a:rPr>
              <a:t> به سنسور فشار و سنسور دبی این امکان را فراهم میسازد تا کارکرد دستگاه را همواره کنترل کرده و فشار سیستم ثابت باقی بماند .</a:t>
            </a:r>
            <a:endParaRPr lang="en-US" sz="12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cs typeface="B Nazanin" pitchFamily="2" charset="-78"/>
              </a:rPr>
              <a:t>طراحی ویژه اینورتورهای </a:t>
            </a:r>
            <a:r>
              <a:rPr lang="en-US" sz="1200" b="1" dirty="0">
                <a:cs typeface="B Nazanin" pitchFamily="2" charset="-78"/>
              </a:rPr>
              <a:t>PWM</a:t>
            </a:r>
            <a:r>
              <a:rPr lang="fa-IR" sz="1200" b="1" dirty="0">
                <a:cs typeface="B Nazanin" pitchFamily="2" charset="-78"/>
              </a:rPr>
              <a:t> ، نصب و تنظیم و راه اندازی دستگاه را برای کاربر آسان کرده است . با استفاده از اینورتورهای </a:t>
            </a:r>
            <a:r>
              <a:rPr lang="en-US" sz="1200" b="1" dirty="0">
                <a:cs typeface="B Nazanin" pitchFamily="2" charset="-78"/>
              </a:rPr>
              <a:t>PWM</a:t>
            </a:r>
            <a:r>
              <a:rPr lang="fa-IR" sz="1200" b="1" dirty="0">
                <a:cs typeface="B Nazanin" pitchFamily="2" charset="-78"/>
              </a:rPr>
              <a:t> ضمن افزایش عمر مفید پمپ میتوان تا 60 درصد در مصرف انرژی صرفه جویی کرد .</a:t>
            </a:r>
            <a:endParaRPr lang="en-US" sz="12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9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اینورتر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MCE/P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1914" y="784559"/>
            <a:ext cx="648788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تهویه اتوماتیک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قابل استفاده به همراه پمپ های سه فاز تا قدرت </a:t>
            </a:r>
            <a:r>
              <a:rPr lang="en-US" sz="1400" b="1" dirty="0">
                <a:cs typeface="B Nazanin" pitchFamily="2" charset="-78"/>
              </a:rPr>
              <a:t>20HP- 15Kw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• دارای نمایشگر گرافیکی </a:t>
            </a:r>
            <a:r>
              <a:rPr lang="en-US" sz="1400" b="1" dirty="0" smtClean="0">
                <a:cs typeface="B Nazanin" pitchFamily="2" charset="-78"/>
              </a:rPr>
              <a:t>OLED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• مقدار ولتاژ ورودی : </a:t>
            </a:r>
            <a:r>
              <a:rPr lang="en-US" sz="1400" b="1" dirty="0" smtClean="0">
                <a:cs typeface="B Nazanin" pitchFamily="2" charset="-78"/>
              </a:rPr>
              <a:t>3*400 V 50/60Hz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• </a:t>
            </a:r>
            <a:r>
              <a:rPr lang="fa-IR" sz="1400" b="1" dirty="0">
                <a:cs typeface="B Nazanin" pitchFamily="2" charset="-78"/>
              </a:rPr>
              <a:t>مقدار ولتاژ پمپ :</a:t>
            </a:r>
            <a:r>
              <a:rPr lang="en-US" sz="1400" b="1" dirty="0">
                <a:cs typeface="B Nazanin" pitchFamily="2" charset="-78"/>
              </a:rPr>
              <a:t>3*400V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مقدار فرکانس نامی دستگاه : </a:t>
            </a:r>
            <a:r>
              <a:rPr lang="en-US" sz="1400" b="1" dirty="0">
                <a:cs typeface="B Nazanin" pitchFamily="2" charset="-78"/>
              </a:rPr>
              <a:t>50-200 Hz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دامنه کنترل فشار : از 1 تا </a:t>
            </a:r>
            <a:r>
              <a:rPr lang="en-US" sz="1400" b="1" dirty="0">
                <a:cs typeface="B Nazanin" pitchFamily="2" charset="-78"/>
              </a:rPr>
              <a:t>24</a:t>
            </a:r>
            <a:r>
              <a:rPr lang="fa-IR" sz="1400" b="1" dirty="0">
                <a:cs typeface="B Nazanin" pitchFamily="2" charset="-78"/>
              </a:rPr>
              <a:t> بار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محافظتی در برابر نوسانات ولتاژ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محافظتی اورلود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سنسور کنترل و تنظیم مقدار دبی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مجهز به کابل رابط استاندارد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کلاس محافظتی : </a:t>
            </a:r>
            <a:r>
              <a:rPr lang="en-US" sz="1400" b="1" dirty="0">
                <a:cs typeface="B Nazanin" pitchFamily="2" charset="-78"/>
              </a:rPr>
              <a:t>IP20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محافظتی در برابر خشک کار کردن پمپ (</a:t>
            </a:r>
            <a:r>
              <a:rPr lang="en-US" sz="1400" b="1" dirty="0">
                <a:cs typeface="B Nazanin" pitchFamily="2" charset="-78"/>
              </a:rPr>
              <a:t>Dry running</a:t>
            </a:r>
            <a:r>
              <a:rPr lang="fa-IR" sz="1400" b="1" dirty="0">
                <a:cs typeface="B Nazanin" pitchFamily="2" charset="-78"/>
              </a:rPr>
              <a:t> )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محافظتی در برابر اتصال کوتاه بین فازها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محافظتی در برابر افزایش بیش از حد دمای سیم پیچی موتور (</a:t>
            </a:r>
            <a:r>
              <a:rPr lang="en-US" sz="1400" b="1" dirty="0">
                <a:cs typeface="B Nazanin" pitchFamily="2" charset="-78"/>
              </a:rPr>
              <a:t>Over Temperature</a:t>
            </a:r>
            <a:r>
              <a:rPr lang="fa-IR" sz="1400" b="1" dirty="0">
                <a:cs typeface="B Nazanin" pitchFamily="2" charset="-78"/>
              </a:rPr>
              <a:t> )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دارای سیستم محافظتی در برابر قفل شدن و یخ زدگی دستگاه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• با استفاده از اینورتورهای مدل 420 میتوان سیستمهای بوستری با حداکثر 8 اینورتور راه اندازی کرد </a:t>
            </a:r>
            <a:endParaRPr lang="en-US" sz="1400" b="1" dirty="0">
              <a:cs typeface="B Nazanin" pitchFamily="2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6428" r="3633"/>
          <a:stretch/>
        </p:blipFill>
        <p:spPr bwMode="auto">
          <a:xfrm>
            <a:off x="3809702" y="1939067"/>
            <a:ext cx="1272687" cy="180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78214" y="498022"/>
            <a:ext cx="1532792" cy="379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246" b="1" dirty="0">
                <a:solidFill>
                  <a:srgbClr val="FF0000"/>
                </a:solidFill>
                <a:cs typeface="B Titr" pitchFamily="2" charset="-78"/>
              </a:rPr>
              <a:t>ویژگی های </a:t>
            </a:r>
            <a:r>
              <a:rPr lang="en-US" sz="1246" b="1" dirty="0">
                <a:solidFill>
                  <a:srgbClr val="FF0000"/>
                </a:solidFill>
                <a:cs typeface="B Titr" pitchFamily="2" charset="-78"/>
              </a:rPr>
              <a:t>PWM-400</a:t>
            </a:r>
            <a:r>
              <a:rPr lang="fa-IR" sz="1246" b="1" dirty="0">
                <a:solidFill>
                  <a:srgbClr val="FF0000"/>
                </a:solidFill>
                <a:cs typeface="B Titr" pitchFamily="2" charset="-78"/>
              </a:rPr>
              <a:t> :</a:t>
            </a:r>
            <a:endParaRPr lang="en-US" sz="1246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hadamat.SPICO\Desktop\20171220_121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9111" r="18718" b="14793"/>
          <a:stretch/>
        </p:blipFill>
        <p:spPr bwMode="auto">
          <a:xfrm rot="5400000">
            <a:off x="3640360" y="1102843"/>
            <a:ext cx="2932392" cy="2101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khadamat.SPICO\Desktop\DSC07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4002" r="16580" b="18961"/>
          <a:stretch/>
        </p:blipFill>
        <p:spPr bwMode="auto">
          <a:xfrm>
            <a:off x="4061587" y="2302908"/>
            <a:ext cx="2089937" cy="129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4228">
                        <a14:foregroundMark x1="53356" y1="91584" x2="53356" y2="91584"/>
                        <a14:foregroundMark x1="51342" y1="94059" x2="50000" y2="95050"/>
                        <a14:foregroundMark x1="43624" y1="95050" x2="36577" y2="88614"/>
                        <a14:foregroundMark x1="34899" y1="80198" x2="26846" y2="66832"/>
                        <a14:foregroundMark x1="58725" y1="12376" x2="82550" y2="37129"/>
                        <a14:backgroundMark x1="27852" y1="30198" x2="27852" y2="30198"/>
                        <a14:backgroundMark x1="18792" y1="22277" x2="18792" y2="2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36"/>
          <a:stretch/>
        </p:blipFill>
        <p:spPr bwMode="auto">
          <a:xfrm>
            <a:off x="4002229" y="4183304"/>
            <a:ext cx="1450949" cy="11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01339" y="5451132"/>
            <a:ext cx="552342" cy="447487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831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سنسور تحت فشار</a:t>
            </a:r>
          </a:p>
        </p:txBody>
      </p:sp>
      <p:pic>
        <p:nvPicPr>
          <p:cNvPr id="1028" name="Picture 4" descr="C:\Users\khadamat.SPICO\Desktop\DSC076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5" t="8786" r="19948" b="19609"/>
          <a:stretch/>
        </p:blipFill>
        <p:spPr bwMode="auto">
          <a:xfrm>
            <a:off x="5497780" y="4176775"/>
            <a:ext cx="2804698" cy="2364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674071" y="3372196"/>
            <a:ext cx="482994" cy="8045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240314" y="1085971"/>
            <a:ext cx="2210862" cy="475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246" b="1" dirty="0">
                <a:solidFill>
                  <a:srgbClr val="00B050"/>
                </a:solidFill>
                <a:cs typeface="B Titr" pitchFamily="2" charset="-78"/>
              </a:rPr>
              <a:t>نحوه اتصال سنسور تحت فشار به </a:t>
            </a:r>
            <a:endParaRPr lang="en-US" sz="1246" b="1" dirty="0">
              <a:solidFill>
                <a:srgbClr val="00B050"/>
              </a:solidFill>
              <a:cs typeface="B Titr" pitchFamily="2" charset="-78"/>
            </a:endParaRPr>
          </a:p>
          <a:p>
            <a:pPr algn="ctr" rtl="1"/>
            <a:r>
              <a:rPr lang="fa-IR" sz="1246" b="1" dirty="0">
                <a:solidFill>
                  <a:srgbClr val="00B050"/>
                </a:solidFill>
                <a:cs typeface="B Titr" pitchFamily="2" charset="-78"/>
              </a:rPr>
              <a:t>اینورتر </a:t>
            </a:r>
            <a:r>
              <a:rPr lang="en-US" sz="1246" b="1" dirty="0">
                <a:solidFill>
                  <a:srgbClr val="00B050"/>
                </a:solidFill>
                <a:cs typeface="B Titr" pitchFamily="2" charset="-78"/>
              </a:rPr>
              <a:t>PWM-400</a:t>
            </a:r>
          </a:p>
        </p:txBody>
      </p:sp>
    </p:spTree>
    <p:extLst>
      <p:ext uri="{BB962C8B-B14F-4D97-AF65-F5344CB8AC3E}">
        <p14:creationId xmlns:p14="http://schemas.microsoft.com/office/powerpoint/2010/main" val="27668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نحوه نصب اینورتر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PWM-400</a:t>
            </a:r>
          </a:p>
        </p:txBody>
      </p:sp>
      <p:sp>
        <p:nvSpPr>
          <p:cNvPr id="3" name="Rectangle 2"/>
          <p:cNvSpPr/>
          <p:nvPr/>
        </p:nvSpPr>
        <p:spPr>
          <a:xfrm>
            <a:off x="5593759" y="535214"/>
            <a:ext cx="1364477" cy="284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246" b="1" dirty="0">
                <a:solidFill>
                  <a:srgbClr val="FF0000"/>
                </a:solidFill>
                <a:cs typeface="B Titr" pitchFamily="2" charset="-78"/>
              </a:rPr>
              <a:t>سیستمهای چند  پمپی</a:t>
            </a:r>
            <a:endParaRPr lang="en-US" sz="1246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3171" y="793293"/>
            <a:ext cx="5103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1400" b="1" dirty="0">
                <a:cs typeface="B Nazanin" pitchFamily="2" charset="-78"/>
              </a:rPr>
              <a:t>جهت تشکیل سیستمی بوستری ، بایستی پمپ ها را به منی فولد ورودی و خروجی یکسان متصل کرده و پمپ اول را به اینورتر </a:t>
            </a:r>
            <a:r>
              <a:rPr lang="en-US" sz="1400" b="1" dirty="0">
                <a:cs typeface="B Nazanin" pitchFamily="2" charset="-78"/>
              </a:rPr>
              <a:t>PWM-400 </a:t>
            </a:r>
            <a:r>
              <a:rPr lang="fa-IR" sz="1400" b="1" dirty="0">
                <a:cs typeface="B Nazanin" pitchFamily="2" charset="-78"/>
              </a:rPr>
              <a:t>متصل کرده و پمپ های بعدی را به تابلو کنترل های هوشمند مانند </a:t>
            </a:r>
            <a:r>
              <a:rPr lang="en-US" sz="1400" b="1" dirty="0">
                <a:cs typeface="B Nazanin" pitchFamily="2" charset="-78"/>
              </a:rPr>
              <a:t>SPL-9</a:t>
            </a:r>
            <a:r>
              <a:rPr lang="fa-IR" sz="1400" b="1" dirty="0">
                <a:cs typeface="B Nazanin" pitchFamily="2" charset="-78"/>
              </a:rPr>
              <a:t> اسپیکو متصل کرده </a:t>
            </a:r>
            <a:endParaRPr lang="en-US" sz="1400" dirty="0">
              <a:cs typeface="B Nazanin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 flipH="1">
            <a:off x="4868221" y="4406768"/>
            <a:ext cx="538572" cy="57896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6" y="5311067"/>
            <a:ext cx="667140" cy="40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388315" y="5664763"/>
            <a:ext cx="39714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 rtl="1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پمپ 2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03668" y="6148981"/>
            <a:ext cx="39714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 rtl="1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پمپ 1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8994" y="5323364"/>
            <a:ext cx="39714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 rtl="1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پمپ 3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16200000" flipH="1">
            <a:off x="4479753" y="4018299"/>
            <a:ext cx="628320" cy="148616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C:\Users\khadamat.SPICO\Desktop\20171220_1216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9111" r="18718" b="14793"/>
          <a:stretch/>
        </p:blipFill>
        <p:spPr bwMode="auto">
          <a:xfrm rot="5400000">
            <a:off x="5901703" y="2179544"/>
            <a:ext cx="2932392" cy="2101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3746071" y="1699786"/>
            <a:ext cx="2250226" cy="2203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khadamat.SPICO\Desktop\BOOSTER\20171120_1629\20171120_1456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5" b="16649"/>
          <a:stretch/>
        </p:blipFill>
        <p:spPr bwMode="auto">
          <a:xfrm>
            <a:off x="3837337" y="2689058"/>
            <a:ext cx="2093771" cy="88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hadamat.SPICO\Desktop\DSC0763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4002" r="16580" b="18961"/>
          <a:stretch/>
        </p:blipFill>
        <p:spPr bwMode="auto">
          <a:xfrm>
            <a:off x="6200223" y="3127109"/>
            <a:ext cx="2089937" cy="129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46" y="5730730"/>
            <a:ext cx="667140" cy="40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70" y="4926828"/>
            <a:ext cx="667140" cy="40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84228">
                        <a14:foregroundMark x1="53356" y1="91584" x2="53356" y2="91584"/>
                        <a14:foregroundMark x1="51342" y1="94059" x2="50000" y2="95050"/>
                        <a14:foregroundMark x1="43624" y1="95050" x2="36577" y2="88614"/>
                        <a14:foregroundMark x1="34899" y1="80198" x2="26846" y2="66832"/>
                        <a14:foregroundMark x1="58725" y1="12376" x2="82550" y2="37129"/>
                        <a14:backgroundMark x1="27852" y1="30198" x2="27852" y2="30198"/>
                        <a14:backgroundMark x1="18792" y1="22277" x2="18792" y2="2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36"/>
          <a:stretch/>
        </p:blipFill>
        <p:spPr bwMode="auto">
          <a:xfrm>
            <a:off x="8129763" y="5223914"/>
            <a:ext cx="577289" cy="44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C:\Users\khadamat.SPICO\Desktop\2_1_1265717642 (1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00" b="95333" l="4125" r="96625">
                        <a14:foregroundMark x1="29750" y1="68000" x2="29750" y2="68000"/>
                        <a14:foregroundMark x1="32000" y1="66167" x2="32000" y2="66167"/>
                        <a14:foregroundMark x1="60125" y1="66333" x2="60125" y2="66333"/>
                        <a14:foregroundMark x1="61625" y1="56667" x2="61625" y2="56667"/>
                        <a14:foregroundMark x1="61875" y1="61167" x2="61875" y2="61167"/>
                        <a14:foregroundMark x1="60375" y1="58667" x2="60375" y2="58667"/>
                        <a14:backgroundMark x1="76125" y1="32833" x2="76125" y2="32833"/>
                        <a14:backgroundMark x1="76125" y1="36167" x2="76125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571" y="5079844"/>
            <a:ext cx="953907" cy="7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khadamat.SPICO\Desktop\BOOSTER\20171120_1629\20171120_14583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21910" r="23896" b="49893"/>
          <a:stretch/>
        </p:blipFill>
        <p:spPr bwMode="auto">
          <a:xfrm>
            <a:off x="4399581" y="5951681"/>
            <a:ext cx="943205" cy="661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4479205" y="5395620"/>
            <a:ext cx="315917" cy="4592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16200000" flipH="1">
            <a:off x="3622710" y="4464627"/>
            <a:ext cx="1553740" cy="94058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>
            <a:off x="3398581" y="4438137"/>
            <a:ext cx="1456555" cy="49852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719605" y="5336531"/>
            <a:ext cx="491268" cy="447487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831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کلید تحت فشار 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746071" y="5718032"/>
            <a:ext cx="529410" cy="447487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831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کلید تحت فشار 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 flipH="1">
            <a:off x="7368963" y="5005714"/>
            <a:ext cx="538572" cy="578963"/>
          </a:xfrm>
          <a:prstGeom prst="rect">
            <a:avLst/>
          </a:prstGeom>
        </p:spPr>
      </p:pic>
      <p:cxnSp>
        <p:nvCxnSpPr>
          <p:cNvPr id="46" name="Curved Connector 45"/>
          <p:cNvCxnSpPr/>
          <p:nvPr/>
        </p:nvCxnSpPr>
        <p:spPr>
          <a:xfrm rot="16200000" flipH="1">
            <a:off x="6872632" y="4575337"/>
            <a:ext cx="654878" cy="404343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 rot="16200000" flipH="1">
            <a:off x="7674014" y="4607768"/>
            <a:ext cx="767252" cy="465044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097243" y="6031769"/>
            <a:ext cx="552342" cy="447487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831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سنسور تحت فشار</a:t>
            </a:r>
          </a:p>
        </p:txBody>
      </p:sp>
      <p:cxnSp>
        <p:nvCxnSpPr>
          <p:cNvPr id="50" name="Curved Connector 49"/>
          <p:cNvCxnSpPr>
            <a:endCxn id="29" idx="0"/>
          </p:cNvCxnSpPr>
          <p:nvPr/>
        </p:nvCxnSpPr>
        <p:spPr>
          <a:xfrm rot="16200000" flipH="1">
            <a:off x="4919989" y="4054977"/>
            <a:ext cx="1148381" cy="595321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endCxn id="17" idx="0"/>
          </p:cNvCxnSpPr>
          <p:nvPr/>
        </p:nvCxnSpPr>
        <p:spPr>
          <a:xfrm rot="16200000" flipH="1">
            <a:off x="5304996" y="4029177"/>
            <a:ext cx="1529882" cy="1033899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 rot="16200000" flipH="1">
            <a:off x="6386485" y="4663467"/>
            <a:ext cx="1283765" cy="882958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8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1" grpId="0"/>
      <p:bldP spid="42" grpId="0"/>
      <p:bldP spid="43" grpId="0"/>
      <p:bldP spid="4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ttp://www.fome.it/dataload/prod/norm/scheda_18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7" b="10603"/>
          <a:stretch/>
        </p:blipFill>
        <p:spPr bwMode="auto">
          <a:xfrm>
            <a:off x="4546707" y="5527311"/>
            <a:ext cx="1648997" cy="134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3711344" y="4525737"/>
            <a:ext cx="1088512" cy="1626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7"/>
          <p:cNvSpPr txBox="1"/>
          <p:nvPr/>
        </p:nvSpPr>
        <p:spPr>
          <a:xfrm>
            <a:off x="4450894" y="39085"/>
            <a:ext cx="3219815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بوسترهای دو</a:t>
            </a:r>
            <a:r>
              <a:rPr lang="en-US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</a:t>
            </a: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و سه پمپ به همراه </a:t>
            </a:r>
            <a:endParaRPr lang="en-US" sz="762" dirty="0">
              <a:latin typeface="Calibri"/>
              <a:ea typeface="Calibri"/>
              <a:cs typeface="Arial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اینورتر </a:t>
            </a:r>
            <a:r>
              <a:rPr lang="en-US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PWM-410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4765146" y="2581522"/>
          <a:ext cx="3647056" cy="2959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98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8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7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54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96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95189">
                <a:tc gridSpan="5"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ابعاد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شرح</a:t>
                      </a:r>
                      <a:r>
                        <a:rPr lang="fa-IR" sz="800" baseline="0" dirty="0"/>
                        <a:t> کالا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خروجی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ورودی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طول منیفولد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قطر لوله منیفولد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800" dirty="0"/>
                        <a:t>منیفولد</a:t>
                      </a:r>
                      <a:endParaRPr lang="en-US" sz="800" dirty="0"/>
                    </a:p>
                    <a:p>
                      <a:pPr algn="ctr" rtl="1"/>
                      <a:r>
                        <a:rPr lang="fa-IR" sz="800" b="1" dirty="0">
                          <a:cs typeface="B Nazanin" pitchFamily="2" charset="-78"/>
                        </a:rPr>
                        <a:t>دو</a:t>
                      </a:r>
                      <a:r>
                        <a:rPr lang="fa-IR" sz="800" b="1" baseline="0" dirty="0">
                          <a:cs typeface="B Nazanin" pitchFamily="2" charset="-78"/>
                        </a:rPr>
                        <a:t> و سه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17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500 </a:t>
                      </a:r>
                      <a:r>
                        <a:rPr lang="en-US" sz="800">
                          <a:effectLst/>
                        </a:rPr>
                        <a:t>&amp; 70</a:t>
                      </a:r>
                      <a:r>
                        <a:rPr lang="en-US" sz="800" baseline="0">
                          <a:effectLst/>
                        </a:rPr>
                        <a:t>0 &amp; 80</a:t>
                      </a:r>
                      <a:r>
                        <a:rPr lang="en-US" sz="800">
                          <a:effectLst/>
                        </a:rPr>
                        <a:t>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65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720*400*54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620*350*54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520*310*54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 صفحه اصلی دو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651">
                <a:tc gridSpan="2">
                  <a:txBody>
                    <a:bodyPr/>
                    <a:lstStyle/>
                    <a:p>
                      <a:pPr marL="0" marR="0" indent="0" algn="ctr" defTabSz="914357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900*400*54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357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800*310*54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 صفحه اصلی سه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189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310*370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صفحه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189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800*90</a:t>
                      </a:r>
                    </a:p>
                  </a:txBody>
                  <a:tcPr marL="47478" marR="47478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480*90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پایه 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29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 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 F</a:t>
                      </a:r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درپوش گالوانیزه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M-M</a:t>
                      </a:r>
                      <a:r>
                        <a:rPr lang="en-US" sz="800" b="1" baseline="0" dirty="0"/>
                        <a:t> </a:t>
                      </a:r>
                      <a:r>
                        <a:rPr lang="fa-IR" sz="800" dirty="0"/>
                        <a:t>مغذی گالوانیزه</a:t>
                      </a:r>
                      <a:r>
                        <a:rPr lang="en-US" sz="800" dirty="0"/>
                        <a:t> 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1799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شیر طرح گازی مهره </a:t>
                      </a:r>
                      <a:r>
                        <a:rPr lang="en-US" sz="800" b="1" dirty="0"/>
                        <a:t>M-F </a:t>
                      </a:r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ماسوره دار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شیر طرح گازی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1732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3/4”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 ½”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تبدیل سه تکه برنزی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3/8”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F-F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شیر یکطرفه برنزی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8" name="Picture 4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7"/>
          <a:stretch/>
        </p:blipFill>
        <p:spPr bwMode="auto">
          <a:xfrm>
            <a:off x="7735849" y="6194881"/>
            <a:ext cx="703181" cy="51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7800414" y="5798454"/>
            <a:ext cx="579262" cy="357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fome.it/dataload/prod/norm/scheda_1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57" y="6438177"/>
            <a:ext cx="327511" cy="38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57" y="6344142"/>
            <a:ext cx="424201" cy="51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83" y="6427572"/>
            <a:ext cx="306005" cy="38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79" y="5672326"/>
            <a:ext cx="1451979" cy="3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6222305" y="6435097"/>
            <a:ext cx="726190" cy="3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753003" y="3283698"/>
            <a:ext cx="989563" cy="76706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2215" dirty="0">
                <a:solidFill>
                  <a:srgbClr val="FF0000"/>
                </a:solidFill>
                <a:cs typeface="B Titr" pitchFamily="2" charset="-78"/>
              </a:rPr>
              <a:t>*</a:t>
            </a:r>
          </a:p>
          <a:p>
            <a:pPr rtl="1"/>
            <a:r>
              <a:rPr lang="fa-IR" sz="1177" dirty="0">
                <a:solidFill>
                  <a:srgbClr val="FF0000"/>
                </a:solidFill>
                <a:cs typeface="B Titr" pitchFamily="2" charset="-78"/>
              </a:rPr>
              <a:t>بیرون رزوه=</a:t>
            </a:r>
            <a:r>
              <a:rPr lang="en-US" sz="1177" dirty="0">
                <a:solidFill>
                  <a:srgbClr val="FF0000"/>
                </a:solidFill>
                <a:cs typeface="B Titr" pitchFamily="2" charset="-78"/>
              </a:rPr>
              <a:t>M</a:t>
            </a:r>
          </a:p>
          <a:p>
            <a:pPr rtl="1"/>
            <a:r>
              <a:rPr lang="fa-IR" sz="1177" dirty="0">
                <a:solidFill>
                  <a:srgbClr val="FF0000"/>
                </a:solidFill>
                <a:cs typeface="B Titr" pitchFamily="2" charset="-78"/>
              </a:rPr>
              <a:t>داخل رزوه=</a:t>
            </a:r>
            <a:r>
              <a:rPr lang="en-US" sz="1177" dirty="0">
                <a:solidFill>
                  <a:srgbClr val="FF0000"/>
                </a:solidFill>
                <a:cs typeface="B Titr" pitchFamily="2" charset="-78"/>
              </a:rPr>
              <a:t>  F </a:t>
            </a:r>
          </a:p>
        </p:txBody>
      </p:sp>
      <p:pic>
        <p:nvPicPr>
          <p:cNvPr id="18" name="Picture 17" descr="http://www.fome.it/dataload/prod/norm/182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50" b="90000" l="4600" r="99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20980"/>
          <a:stretch/>
        </p:blipFill>
        <p:spPr bwMode="auto">
          <a:xfrm>
            <a:off x="6421280" y="6021288"/>
            <a:ext cx="1269974" cy="35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90" y="428449"/>
            <a:ext cx="1665932" cy="216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C:\Users\khadamat.SPICO\Desktop\photo589571974532233084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78" y="538338"/>
            <a:ext cx="21045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8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C:\Users\khadamat.SPICO\Desktop\photo58957197453223308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00" y="2547282"/>
            <a:ext cx="2242435" cy="23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87" y="5585540"/>
            <a:ext cx="668259" cy="853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/>
          <p:nvPr/>
        </p:nvCxnSpPr>
        <p:spPr>
          <a:xfrm rot="16200000" flipH="1">
            <a:off x="4846770" y="4751390"/>
            <a:ext cx="1744525" cy="55453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0" name="Picture 4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flipH="1">
            <a:off x="6267401" y="662795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26" y="5492621"/>
            <a:ext cx="503331" cy="6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 descr="http://www.fome.it/dataload/prod/norm/1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1589" r="56078" b="4370"/>
          <a:stretch/>
        </p:blipFill>
        <p:spPr bwMode="auto">
          <a:xfrm>
            <a:off x="5820599" y="5900918"/>
            <a:ext cx="351398" cy="40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 flipH="1">
            <a:off x="3977458" y="2405013"/>
            <a:ext cx="1067185" cy="7915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Curved Connector 23"/>
          <p:cNvCxnSpPr/>
          <p:nvPr/>
        </p:nvCxnSpPr>
        <p:spPr>
          <a:xfrm flipV="1">
            <a:off x="6142618" y="4475886"/>
            <a:ext cx="1230473" cy="9926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flipV="1">
            <a:off x="6893628" y="2361212"/>
            <a:ext cx="591992" cy="36432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endCxn id="50" idx="2"/>
          </p:cNvCxnSpPr>
          <p:nvPr/>
        </p:nvCxnSpPr>
        <p:spPr>
          <a:xfrm rot="5400000" flipH="1" flipV="1">
            <a:off x="5090879" y="1888229"/>
            <a:ext cx="2283993" cy="1071375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5" name="Picture 104" descr="http://www.fome.it/dataload/prod/norm/183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73606" y="4391000"/>
            <a:ext cx="1760421" cy="1011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Curved Connector 108"/>
          <p:cNvCxnSpPr/>
          <p:nvPr/>
        </p:nvCxnSpPr>
        <p:spPr>
          <a:xfrm rot="10800000" flipV="1">
            <a:off x="4351193" y="4077072"/>
            <a:ext cx="718635" cy="645436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Curved Connector 113"/>
          <p:cNvCxnSpPr/>
          <p:nvPr/>
        </p:nvCxnSpPr>
        <p:spPr>
          <a:xfrm rot="10800000">
            <a:off x="4389325" y="3115114"/>
            <a:ext cx="971470" cy="901595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4267934" y="595706"/>
            <a:ext cx="76102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خروجی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 rot="16200000">
            <a:off x="3516041" y="4842749"/>
            <a:ext cx="74018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ورودی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289730" y="4949281"/>
            <a:ext cx="1128114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صفحه اصلی و پایه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629410" y="6333123"/>
            <a:ext cx="733775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مغذی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184944" y="435934"/>
            <a:ext cx="15080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 مهره ماسوره دار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772500" y="2361212"/>
            <a:ext cx="76263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728483" y="6130841"/>
            <a:ext cx="96941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تبدیل سه تکه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312045" y="6439396"/>
            <a:ext cx="92934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یکطرفه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30" name="Curved Connector 29"/>
          <p:cNvCxnSpPr/>
          <p:nvPr/>
        </p:nvCxnSpPr>
        <p:spPr>
          <a:xfrm rot="16200000" flipV="1">
            <a:off x="3952710" y="1832053"/>
            <a:ext cx="2086825" cy="110707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http://www.fome.it/dataload/prod/norm/scheda_184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" b="82000" l="1200" r="7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2" r="25684" b="14976"/>
          <a:stretch/>
        </p:blipFill>
        <p:spPr bwMode="auto">
          <a:xfrm flipH="1">
            <a:off x="7185519" y="3795406"/>
            <a:ext cx="1250727" cy="12240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Curved Connector 40"/>
          <p:cNvCxnSpPr/>
          <p:nvPr/>
        </p:nvCxnSpPr>
        <p:spPr>
          <a:xfrm>
            <a:off x="5441768" y="4156393"/>
            <a:ext cx="1651266" cy="1266675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endCxn id="34" idx="0"/>
          </p:cNvCxnSpPr>
          <p:nvPr/>
        </p:nvCxnSpPr>
        <p:spPr>
          <a:xfrm rot="5400000">
            <a:off x="4355255" y="4577855"/>
            <a:ext cx="1429146" cy="58622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4" name="Picture 53" descr="http://www.fome.it/dataload/prod/norm/182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50" b="90000" l="4600" r="99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20980"/>
          <a:stretch/>
        </p:blipFill>
        <p:spPr bwMode="auto">
          <a:xfrm rot="10800000">
            <a:off x="3722077" y="781402"/>
            <a:ext cx="1775703" cy="5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Rectangle 63"/>
          <p:cNvSpPr/>
          <p:nvPr/>
        </p:nvSpPr>
        <p:spPr>
          <a:xfrm>
            <a:off x="7618730" y="1820079"/>
            <a:ext cx="421190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اینورتر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20" y="1957416"/>
            <a:ext cx="739579" cy="96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9" name="Curved Connector 48"/>
          <p:cNvCxnSpPr/>
          <p:nvPr/>
        </p:nvCxnSpPr>
        <p:spPr>
          <a:xfrm flipV="1">
            <a:off x="6393704" y="1484784"/>
            <a:ext cx="1172312" cy="110043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2" name="Picture 51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35" y="975815"/>
            <a:ext cx="875379" cy="697924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7569716" y="773193"/>
            <a:ext cx="55103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 rtl="1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تابلو </a:t>
            </a:r>
            <a:r>
              <a:rPr lang="en-US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SPL </a:t>
            </a:r>
          </a:p>
        </p:txBody>
      </p:sp>
      <p:cxnSp>
        <p:nvCxnSpPr>
          <p:cNvPr id="62" name="Curved Connector 61"/>
          <p:cNvCxnSpPr/>
          <p:nvPr/>
        </p:nvCxnSpPr>
        <p:spPr>
          <a:xfrm rot="5400000" flipH="1" flipV="1">
            <a:off x="4818258" y="1835373"/>
            <a:ext cx="1752217" cy="20504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5505" y1="2336" x2="55505" y2="2336"/>
                        <a14:foregroundMark x1="58716" y1="6075" x2="58716" y2="6075"/>
                        <a14:foregroundMark x1="45413" y1="8411" x2="45413" y2="8411"/>
                        <a14:foregroundMark x1="40826" y1="7009" x2="34404" y2="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28" y="475989"/>
            <a:ext cx="573942" cy="56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5331918" y="230888"/>
            <a:ext cx="751409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منبع تحت فشار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69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0778" y="1110896"/>
            <a:ext cx="3240360" cy="1296144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3345" y="737009"/>
          <a:ext cx="3345075" cy="2014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6330" y="255692"/>
            <a:ext cx="2064989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25" name="Picture 24" descr="http://www.fome.it/dataload/prod/norm/1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 rot="16200000">
            <a:off x="6236433" y="4655402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209652" y="3729335"/>
            <a:ext cx="193625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02822" y="4276479"/>
          <a:ext cx="3270120" cy="219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198670" y="3578555"/>
            <a:ext cx="32310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http://www.fome.it/dataload/prod/norm/scheda_17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8" y="2780928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6684" y="34597"/>
            <a:ext cx="2207656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1844" y="1368940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4968356" y="2282411"/>
            <a:ext cx="1274314" cy="13137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02822" y="449391"/>
          <a:ext cx="3345075" cy="1896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1,92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3,34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3,10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390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741035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http://www.fome.it/dataload/prod/norm/18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911603" y="4072852"/>
            <a:ext cx="2480541" cy="1538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78427" y="5722178"/>
          <a:ext cx="4273061" cy="1083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0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2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97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0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9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0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CODE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DESCRIPTION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CARRYING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CAPACITY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PUMP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150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5250174" y="3728111"/>
            <a:ext cx="1643400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06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ttp://www.fome.it/dataload/prod/norm/scheda_18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b="11429"/>
          <a:stretch/>
        </p:blipFill>
        <p:spPr bwMode="auto">
          <a:xfrm>
            <a:off x="3752971" y="2880631"/>
            <a:ext cx="1648997" cy="13188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41694" y="158066"/>
            <a:ext cx="1765227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3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0301" y="4176776"/>
            <a:ext cx="1936259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3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451820" y="3478852"/>
            <a:ext cx="29779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http://www.fome.it/dataload/prod/norm/1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8128" y="4676314"/>
            <a:ext cx="2745660" cy="10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fome.it/dataload/prod/norm/18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2711" y="1201411"/>
            <a:ext cx="2741844" cy="10954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002229" y="537602"/>
          <a:ext cx="2915747" cy="2262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8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98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4,00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4,30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4,80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5,00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800 mm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5,90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10,00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301339" y="4456284"/>
          <a:ext cx="2566785" cy="2262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8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2"1/2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2"1/2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1"1/2M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882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DN100*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8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flipH="1">
            <a:off x="6376436" y="2220351"/>
            <a:ext cx="545284" cy="336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8471" y="709820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9410" y="5595813"/>
            <a:ext cx="1598982" cy="6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39085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fome.it/dataload/prod/norm/scheda_184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22" r="25684" b="13778"/>
          <a:stretch/>
        </p:blipFill>
        <p:spPr bwMode="auto">
          <a:xfrm flipH="1">
            <a:off x="6453492" y="6220695"/>
            <a:ext cx="1250727" cy="52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9184" y="5723040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 flipV="1">
            <a:off x="6655257" y="5327327"/>
            <a:ext cx="545284" cy="344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41300" y="5789469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18" y="5596426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3815" y="4614406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www.fome.it/dataload/prod/norm/15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987628" y="5746288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903492" y="5631605"/>
            <a:ext cx="656099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62" y="4586276"/>
            <a:ext cx="20094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3" y="4211802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949651" y="1955643"/>
            <a:ext cx="656099" cy="486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/>
          <p:cNvCxnSpPr/>
          <p:nvPr/>
        </p:nvCxnSpPr>
        <p:spPr>
          <a:xfrm>
            <a:off x="3746323" y="3777962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" b="991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60" y="658081"/>
            <a:ext cx="779271" cy="205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http://www.fome.it/dataload/prod/norm/179.jpg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750" b="855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057" r="7575" b="12061"/>
          <a:stretch/>
        </p:blipFill>
        <p:spPr bwMode="auto">
          <a:xfrm rot="5400000">
            <a:off x="6295890" y="1645980"/>
            <a:ext cx="1834575" cy="57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http://www.fome.it/dataload/prod/norm/178.jpg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4108887" y="5196383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www.fome.it/dataload/prod/norm/178.jpg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155047" y="2455901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16954" y="2058574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8456" y="2138228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 descr="http://www.fome.it/dataload/prod/norm/15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085901" y="2110544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24" y="1385081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http://www.fome.it/dataload/prod/norm/scheda_184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 flipH="1">
            <a:off x="5531183" y="1972256"/>
            <a:ext cx="1250727" cy="14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1232" y="3829744"/>
            <a:ext cx="748466" cy="97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80" y="122685"/>
            <a:ext cx="748466" cy="97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urved Connector 2"/>
          <p:cNvCxnSpPr/>
          <p:nvPr/>
        </p:nvCxnSpPr>
        <p:spPr>
          <a:xfrm rot="5400000">
            <a:off x="7302859" y="4845546"/>
            <a:ext cx="913273" cy="658845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5559590" y="902369"/>
            <a:ext cx="486558" cy="482712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84228">
                        <a14:foregroundMark x1="53356" y1="91584" x2="53356" y2="91584"/>
                        <a14:foregroundMark x1="51342" y1="94059" x2="50000" y2="95050"/>
                        <a14:foregroundMark x1="43624" y1="95050" x2="36577" y2="88614"/>
                        <a14:foregroundMark x1="34899" y1="80198" x2="26846" y2="66832"/>
                        <a14:foregroundMark x1="58725" y1="12376" x2="82550" y2="37129"/>
                        <a14:backgroundMark x1="27852" y1="30198" x2="27852" y2="30198"/>
                        <a14:backgroundMark x1="18792" y1="22277" x2="18792" y2="2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36"/>
          <a:stretch/>
        </p:blipFill>
        <p:spPr bwMode="auto">
          <a:xfrm>
            <a:off x="7443527" y="2271662"/>
            <a:ext cx="447135" cy="34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84228">
                        <a14:foregroundMark x1="53356" y1="91584" x2="53356" y2="91584"/>
                        <a14:foregroundMark x1="51342" y1="94059" x2="50000" y2="95050"/>
                        <a14:foregroundMark x1="43624" y1="95050" x2="36577" y2="88614"/>
                        <a14:foregroundMark x1="34899" y1="80198" x2="26846" y2="66832"/>
                        <a14:foregroundMark x1="58725" y1="12376" x2="82550" y2="37129"/>
                        <a14:backgroundMark x1="27852" y1="30198" x2="27852" y2="30198"/>
                        <a14:backgroundMark x1="18792" y1="22277" x2="18792" y2="22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36"/>
          <a:stretch/>
        </p:blipFill>
        <p:spPr bwMode="auto">
          <a:xfrm>
            <a:off x="6272374" y="4390500"/>
            <a:ext cx="376705" cy="28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5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Bracket 28"/>
          <p:cNvSpPr/>
          <p:nvPr/>
        </p:nvSpPr>
        <p:spPr>
          <a:xfrm>
            <a:off x="658443" y="953369"/>
            <a:ext cx="252981" cy="57606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Elbow Connector 25"/>
          <p:cNvCxnSpPr/>
          <p:nvPr/>
        </p:nvCxnSpPr>
        <p:spPr>
          <a:xfrm rot="16200000" flipH="1">
            <a:off x="6086782" y="1138118"/>
            <a:ext cx="619900" cy="5675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6200000" flipH="1">
            <a:off x="8435529" y="4477445"/>
            <a:ext cx="619902" cy="38827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5400000">
            <a:off x="8629667" y="4567105"/>
            <a:ext cx="619900" cy="20895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 rot="5400000">
            <a:off x="9922978" y="1419801"/>
            <a:ext cx="619897" cy="169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6200000" flipH="1">
            <a:off x="10302787" y="1225662"/>
            <a:ext cx="619899" cy="39250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>
            <a:off x="5794520" y="1419801"/>
            <a:ext cx="619897" cy="169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5400000">
            <a:off x="1657594" y="1419799"/>
            <a:ext cx="619897" cy="169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6200000" flipH="1">
            <a:off x="1945625" y="1133884"/>
            <a:ext cx="619896" cy="57606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5" b="89488" l="2476" r="98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5" t="39961" r="2373" b="27698"/>
          <a:stretch/>
        </p:blipFill>
        <p:spPr bwMode="auto">
          <a:xfrm>
            <a:off x="732102" y="831759"/>
            <a:ext cx="11329260" cy="11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866368" y="2139545"/>
                <a:ext cx="6772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cap="all" dirty="0">
                  <a:ln w="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368" y="2139545"/>
                <a:ext cx="677237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10241393" y="2118409"/>
                <a:ext cx="6772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800" b="1" cap="all" dirty="0">
                  <a:ln w="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393" y="2118409"/>
                <a:ext cx="677237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6112935" y="2187668"/>
                <a:ext cx="6772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𝒅</m:t>
                          </m:r>
                        </m:e>
                        <m:sub>
                          <m:r>
                            <a:rPr lang="en-US" sz="2800" b="1" i="1" cap="all" smtClean="0">
                              <a:ln w="0"/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cap="all" dirty="0">
                  <a:ln w="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935" y="2187668"/>
                <a:ext cx="67723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-103222" y="779736"/>
                <a:ext cx="87716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all" smtClean="0">
                          <a:ln w="0"/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𝑫</m:t>
                      </m:r>
                    </m:oMath>
                  </m:oMathPara>
                </a14:m>
                <a:endParaRPr lang="en-US" sz="5400" b="1" cap="all" dirty="0">
                  <a:ln w="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222" y="779736"/>
                <a:ext cx="877163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http://www.fome.it/dataload/prod/norm/scheda_18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260642"/>
            <a:ext cx="3700160" cy="255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8258" y1="16170" x2="66366" y2="16170"/>
                        <a14:foregroundMark x1="59159" y1="12766" x2="59159" y2="12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44" y="4530754"/>
            <a:ext cx="3891618" cy="22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355087" y="3892705"/>
                <a:ext cx="7152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cap="all" smtClean="0">
                          <a:ln w="0"/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𝒅</m:t>
                      </m:r>
                      <m:r>
                        <a:rPr lang="en-US" sz="3600" b="1" i="1" cap="all" smtClean="0">
                          <a:ln w="0"/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3600" b="1" cap="all" dirty="0">
                  <a:ln w="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315" y="3892704"/>
                <a:ext cx="715260" cy="64633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ight Bracket 34"/>
          <p:cNvSpPr/>
          <p:nvPr/>
        </p:nvSpPr>
        <p:spPr>
          <a:xfrm>
            <a:off x="7587001" y="5413583"/>
            <a:ext cx="288032" cy="50405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983507" y="5322262"/>
                <a:ext cx="5966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cap="all" smtClean="0">
                          <a:ln w="0"/>
                          <a:solidFill>
                            <a:srgbClr val="C00000"/>
                          </a:solidFill>
                          <a:effectLst/>
                          <a:latin typeface="Cambria Math"/>
                        </a:rPr>
                        <m:t>𝒅</m:t>
                      </m:r>
                    </m:oMath>
                  </m:oMathPara>
                </a14:m>
                <a:endParaRPr lang="en-US" sz="3600" b="1" cap="all" dirty="0">
                  <a:ln w="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630" y="5322261"/>
                <a:ext cx="596637" cy="64633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487691" y="3067644"/>
                <a:ext cx="8451929" cy="991682"/>
              </a:xfrm>
              <a:prstGeom prst="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all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𝐷</m:t>
                      </m:r>
                      <m:r>
                        <a:rPr lang="en-US" sz="5400" b="1" i="1" cap="all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5400" b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5400" b="1" cap="all" baseline="-2500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5400" b="1" cap="all" baseline="3000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5400" b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 </m:t>
                          </m:r>
                          <m:r>
                            <a:rPr lang="en-US" sz="5400" b="1" i="1" cap="all" smtClean="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5400" b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5400" b="1" i="0" cap="all" baseline="-25000" smtClean="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5400" b="1" cap="all" baseline="3000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5400" b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 </m:t>
                          </m:r>
                          <m:r>
                            <a:rPr lang="en-US" sz="5400" b="1" i="1" cap="all" smtClean="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5400" b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5400" b="1" i="0" cap="all" baseline="-25000" smtClean="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5400" b="1" cap="all" baseline="3000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5400" b="1" cap="all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</a:rPr>
                            <m:t> </m:t>
                          </m:r>
                          <m:r>
                            <a:rPr lang="en-US" sz="5400" b="1" i="1" cap="all" smtClean="0">
                              <a:ln w="9000" cmpd="sng">
                                <a:solidFill>
                                  <a:schemeClr val="accent4">
                                    <a:shade val="50000"/>
                                    <a:satMod val="12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  <a:gs pos="43000">
                                    <a:schemeClr val="accent4">
                                      <a:satMod val="255000"/>
                                    </a:schemeClr>
                                  </a:gs>
                                  <a:gs pos="48000">
                                    <a:schemeClr val="accent4">
                                      <a:shade val="85000"/>
                                      <a:satMod val="255000"/>
                                    </a:schemeClr>
                                  </a:gs>
                                  <a:gs pos="100000">
                                    <a:schemeClr val="accent4">
                                      <a:shade val="20000"/>
                                      <a:satMod val="245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/>
                              <a:latin typeface="Cambria Math"/>
                            </a:rPr>
                            <m:t>+…</m:t>
                          </m:r>
                        </m:e>
                      </m:rad>
                    </m:oMath>
                  </m:oMathPara>
                </a14:m>
                <a:endParaRPr lang="en-US" sz="5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91" y="3067644"/>
                <a:ext cx="8451929" cy="991682"/>
              </a:xfrm>
              <a:prstGeom prst="rect">
                <a:avLst/>
              </a:prstGeom>
              <a:blipFill rotWithShape="1">
                <a:blip r:embed="rId13"/>
                <a:stretch>
                  <a:fillRect t="-9756" r="-4326" b="-35976"/>
                </a:stretch>
              </a:blipFill>
              <a:ln w="31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247909" y="188640"/>
            <a:ext cx="430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/>
              <a:t>محاسبه لوله اصلی کلکتور اصلی  منیفولو ها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10" y="1157767"/>
            <a:ext cx="964669" cy="5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405701" y="1826604"/>
            <a:ext cx="825841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633" y1="17551" x2="87633" y2="17551"/>
                        <a14:foregroundMark x1="84099" y1="4082" x2="84099" y2="4082"/>
                        <a14:foregroundMark x1="90813" y1="36327" x2="90813" y2="36327"/>
                        <a14:foregroundMark x1="90813" y1="92245" x2="90813" y2="92245"/>
                        <a14:foregroundMark x1="74558" y1="96939" x2="74558" y2="96939"/>
                        <a14:foregroundMark x1="21201" y1="46327" x2="21201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2573073"/>
            <a:ext cx="838056" cy="15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6" y="5374916"/>
            <a:ext cx="954390" cy="7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9" y="2643515"/>
            <a:ext cx="554838" cy="146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30" y="1093832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089982" y="1789287"/>
            <a:ext cx="890523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JET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0836" y="4260461"/>
            <a:ext cx="1019346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3815" y="4145044"/>
            <a:ext cx="1019346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KVC &amp; 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06714" y="6234655"/>
            <a:ext cx="1399905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NKM-G &amp; NKP-G 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3" y="5111465"/>
            <a:ext cx="635437" cy="10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725463" y="6240557"/>
            <a:ext cx="1196441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CM-G &amp; CP-G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4894334" y="1968349"/>
            <a:ext cx="1237879" cy="586691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7" name="Curved Connector 2056"/>
          <p:cNvCxnSpPr/>
          <p:nvPr/>
        </p:nvCxnSpPr>
        <p:spPr>
          <a:xfrm rot="5400000">
            <a:off x="6253865" y="2041460"/>
            <a:ext cx="1179824" cy="498521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/>
          <p:nvPr/>
        </p:nvCxnSpPr>
        <p:spPr>
          <a:xfrm>
            <a:off x="4351191" y="3100916"/>
            <a:ext cx="1108503" cy="677046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026" idx="1"/>
          </p:cNvCxnSpPr>
          <p:nvPr/>
        </p:nvCxnSpPr>
        <p:spPr>
          <a:xfrm rot="10800000" flipV="1">
            <a:off x="6893630" y="3359060"/>
            <a:ext cx="587854" cy="551945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/>
          <p:nvPr/>
        </p:nvCxnSpPr>
        <p:spPr>
          <a:xfrm rot="5400000" flipH="1" flipV="1">
            <a:off x="4913484" y="4481784"/>
            <a:ext cx="1229821" cy="556447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Curved Connector 2068"/>
          <p:cNvCxnSpPr/>
          <p:nvPr/>
        </p:nvCxnSpPr>
        <p:spPr>
          <a:xfrm rot="16200000" flipH="1">
            <a:off x="6162933" y="4526829"/>
            <a:ext cx="1320029" cy="556563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57" y="36434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13" y="36434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/>
          <p:cNvSpPr/>
          <p:nvPr/>
        </p:nvSpPr>
        <p:spPr>
          <a:xfrm>
            <a:off x="4917711" y="85787"/>
            <a:ext cx="2269845" cy="83964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اینورتر هوشمند</a:t>
            </a:r>
            <a:endParaRPr lang="en-US" sz="1938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ea typeface="Calibri"/>
              <a:cs typeface="B Titr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en-US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PWM-410</a:t>
            </a:r>
            <a:endParaRPr lang="en-US" sz="762" dirty="0">
              <a:ea typeface="Calibri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41437" y="878453"/>
            <a:ext cx="1284440" cy="383623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15KW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7/5 KW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25" y="2504030"/>
            <a:ext cx="1647258" cy="21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4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46710" y="198766"/>
            <a:ext cx="4517546" cy="34896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قطعات و اتصالات بوستری و تابلو کنترل های هوشمند اسپیکو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75" y="886563"/>
            <a:ext cx="1386888" cy="110574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5332009" y="1992302"/>
            <a:ext cx="1575392" cy="235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95" y="6293165"/>
            <a:ext cx="1183822" cy="3821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3" y="6318007"/>
            <a:ext cx="1387772" cy="35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53" y="687158"/>
            <a:ext cx="110210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14" y="6102438"/>
            <a:ext cx="1473182" cy="5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077" y="6719213"/>
            <a:ext cx="1512538" cy="7476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3" name="Rectangle 22"/>
          <p:cNvSpPr/>
          <p:nvPr/>
        </p:nvSpPr>
        <p:spPr>
          <a:xfrm>
            <a:off x="5224917" y="6715230"/>
            <a:ext cx="1676000" cy="74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4" name="Rectangle 23"/>
          <p:cNvSpPr/>
          <p:nvPr/>
        </p:nvSpPr>
        <p:spPr>
          <a:xfrm>
            <a:off x="6900917" y="6719211"/>
            <a:ext cx="1569007" cy="7476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pic>
        <p:nvPicPr>
          <p:cNvPr id="1026" name="Picture 2" descr="D:\PIC\New folder (2)\SPM9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4" y="879029"/>
            <a:ext cx="1389293" cy="11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2" y="3887476"/>
            <a:ext cx="1218354" cy="15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15" y="1992304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3" y="4824848"/>
            <a:ext cx="1578553" cy="12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>
            <a:off x="3826065" y="2232559"/>
            <a:ext cx="1392456" cy="14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khadamat.SPICO\Desktop\20171125_11202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3" y="3689474"/>
            <a:ext cx="1122014" cy="1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1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76" y="4439253"/>
            <a:ext cx="2534964" cy="241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/>
          <p:nvPr/>
        </p:nvSpPr>
        <p:spPr>
          <a:xfrm>
            <a:off x="4799856" y="2697"/>
            <a:ext cx="3670486" cy="13325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اینورترهای هوشمند </a:t>
            </a:r>
          </a:p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MCE/P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rtl="1"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مناسب برای کنترل سیستم های بوستری تا 8 پمپ</a:t>
            </a:r>
            <a:endParaRPr lang="en-US" sz="727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9352" y="1168992"/>
            <a:ext cx="1527327" cy="447615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 KW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1.1 KW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4" y="6340471"/>
            <a:ext cx="1296028" cy="41840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1" y="6370250"/>
            <a:ext cx="1345995" cy="34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E:\آموزش\SPIC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1" y="126722"/>
            <a:ext cx="1188766" cy="11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E:\cataloge\dab\DAB_LOGO%20198x7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99" y="3770465"/>
            <a:ext cx="1763141" cy="6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46" y="1684191"/>
            <a:ext cx="237824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67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05" y="3941676"/>
            <a:ext cx="237824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اینورتر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MCE/P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1542" y="427045"/>
            <a:ext cx="6585857" cy="2772354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600" b="1" dirty="0">
                <a:cs typeface="B Nazanin" pitchFamily="2" charset="-78"/>
              </a:rPr>
              <a:t>اینورترهای مدل </a:t>
            </a:r>
            <a:r>
              <a:rPr lang="en-US" sz="1600" b="1" dirty="0">
                <a:cs typeface="B Nazanin" pitchFamily="2" charset="-78"/>
              </a:rPr>
              <a:t>MCE/P </a:t>
            </a:r>
            <a:r>
              <a:rPr lang="fa-IR" sz="1600" b="1" dirty="0">
                <a:cs typeface="B Nazanin" pitchFamily="2" charset="-78"/>
              </a:rPr>
              <a:t> پیشرفته ترین مدل اینورترهای داب ایتالیا بوده و جهت کاربردهای صنعتی سنگین طراحی شده اند و دارای قابلیت راه اندازی پمپهایی تا </a:t>
            </a:r>
            <a:r>
              <a:rPr lang="en-US" sz="1600" b="1" dirty="0">
                <a:cs typeface="B Nazanin" pitchFamily="2" charset="-78"/>
              </a:rPr>
              <a:t>15 kw</a:t>
            </a:r>
            <a:r>
              <a:rPr lang="fa-IR" sz="1600" b="1" dirty="0">
                <a:cs typeface="B Nazanin" pitchFamily="2" charset="-78"/>
              </a:rPr>
              <a:t> میباشند . </a:t>
            </a:r>
            <a:endParaRPr lang="fa-IR" sz="1600" b="1" dirty="0" smtClean="0">
              <a:cs typeface="B Nazanin" pitchFamily="2" charset="-78"/>
            </a:endParaRPr>
          </a:p>
          <a:p>
            <a:pPr algn="just" rtl="1"/>
            <a:r>
              <a:rPr lang="fa-IR" sz="1600" b="1" dirty="0" smtClean="0">
                <a:cs typeface="B Nazanin" pitchFamily="2" charset="-78"/>
              </a:rPr>
              <a:t>از </a:t>
            </a:r>
            <a:r>
              <a:rPr lang="fa-IR" sz="1600" b="1" dirty="0">
                <a:cs typeface="B Nazanin" pitchFamily="2" charset="-78"/>
              </a:rPr>
              <a:t>ویژگی های بارز آنها میتوان به کاربردی آسان ، استحکام و قدرت بالا ، دارای سیستمهای محافظتی ، صرفه جویی قابل توجه در مصرف برق و هوا خنک بودن انها اشاره کرد . </a:t>
            </a:r>
            <a:endParaRPr lang="fa-IR" sz="1600" b="1" dirty="0" smtClean="0">
              <a:cs typeface="B Nazanin" pitchFamily="2" charset="-78"/>
            </a:endParaRPr>
          </a:p>
          <a:p>
            <a:pPr algn="just" rtl="1"/>
            <a:r>
              <a:rPr lang="fa-IR" sz="1600" b="1" dirty="0" smtClean="0">
                <a:cs typeface="B Nazanin" pitchFamily="2" charset="-78"/>
              </a:rPr>
              <a:t>بر </a:t>
            </a:r>
            <a:r>
              <a:rPr lang="fa-IR" sz="1600" b="1" dirty="0">
                <a:cs typeface="B Nazanin" pitchFamily="2" charset="-78"/>
              </a:rPr>
              <a:t>روی پمپ نصب شده و علاوه بر مجهزبودن به سنسور فشار میتوان در صورت لزوم  از سنسور جریان درنظر گرفته شده در آنها نیزاستفاده نمود </a:t>
            </a:r>
            <a:r>
              <a:rPr lang="fa-IR" sz="1600" b="1" dirty="0" smtClean="0">
                <a:cs typeface="B Nazanin" pitchFamily="2" charset="-78"/>
              </a:rPr>
              <a:t>.</a:t>
            </a:r>
          </a:p>
          <a:p>
            <a:pPr algn="just" rtl="1"/>
            <a:r>
              <a:rPr lang="fa-IR" sz="1600" b="1" dirty="0" smtClean="0">
                <a:cs typeface="B Nazanin" pitchFamily="2" charset="-78"/>
              </a:rPr>
              <a:t> </a:t>
            </a:r>
            <a:r>
              <a:rPr lang="fa-IR" sz="1600" b="1" dirty="0">
                <a:cs typeface="B Nazanin" pitchFamily="2" charset="-78"/>
              </a:rPr>
              <a:t>با استفاده از سنسور جریان میتوان مقدار فشار را راحت تر تنظیم نمود </a:t>
            </a:r>
            <a:r>
              <a:rPr lang="fa-IR" sz="1600" b="1" dirty="0" smtClean="0">
                <a:cs typeface="B Nazanin" pitchFamily="2" charset="-78"/>
              </a:rPr>
              <a:t>.</a:t>
            </a:r>
          </a:p>
          <a:p>
            <a:pPr algn="just" rtl="1"/>
            <a:r>
              <a:rPr lang="fa-IR" sz="1600" b="1" dirty="0" smtClean="0">
                <a:cs typeface="B Nazanin" pitchFamily="2" charset="-78"/>
              </a:rPr>
              <a:t> </a:t>
            </a:r>
            <a:r>
              <a:rPr lang="fa-IR" sz="1600" b="1" dirty="0">
                <a:cs typeface="B Nazanin" pitchFamily="2" charset="-78"/>
              </a:rPr>
              <a:t>بواسطه اتصال از طریق کابل سیمی استاندارد ، میتوانند براحتی در سیستمهای بوستری مورد استفاده قرار گیرند . </a:t>
            </a:r>
            <a:endParaRPr lang="fa-IR" sz="1600" b="1" dirty="0" smtClean="0">
              <a:cs typeface="B Nazanin" pitchFamily="2" charset="-78"/>
            </a:endParaRPr>
          </a:p>
          <a:p>
            <a:pPr algn="just" rtl="1"/>
            <a:r>
              <a:rPr lang="fa-IR" sz="1600" b="1" dirty="0" smtClean="0">
                <a:cs typeface="B Nazanin" pitchFamily="2" charset="-78"/>
              </a:rPr>
              <a:t>قابل </a:t>
            </a:r>
            <a:r>
              <a:rPr lang="fa-IR" sz="1600" b="1" dirty="0">
                <a:cs typeface="B Nazanin" pitchFamily="2" charset="-78"/>
              </a:rPr>
              <a:t>نصب بر روی تمامی سیستمهای موجود بوده و در سیستمهای بوستری متشکل از حداکثر 8 پمپ کارایی دارند .</a:t>
            </a:r>
            <a:endParaRPr lang="en-US" sz="16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536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03" y="3919226"/>
            <a:ext cx="237824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اینورتر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MCE/P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8257" y="585602"/>
            <a:ext cx="669471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• اینورترهای هوا خنک با سیستم تهویه خودکار و قابل نصب بر روی پنل مناسب جهت پمپهای هیدرولیکی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اینورترهای </a:t>
            </a:r>
            <a:r>
              <a:rPr lang="en-US" sz="1400" b="1" dirty="0">
                <a:cs typeface="B Nazanin" pitchFamily="2" charset="-78"/>
              </a:rPr>
              <a:t>MCE/P </a:t>
            </a:r>
            <a:r>
              <a:rPr lang="fa-IR" sz="1400" b="1" dirty="0">
                <a:cs typeface="B Nazanin" pitchFamily="2" charset="-78"/>
              </a:rPr>
              <a:t> مدل 11 ، 15 و 22 مناسب برای پمپهای 3 فاز تا </a:t>
            </a:r>
            <a:r>
              <a:rPr lang="en-US" sz="1400" b="1" dirty="0">
                <a:cs typeface="B Nazanin" pitchFamily="2" charset="-78"/>
              </a:rPr>
              <a:t>2/2 kw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مدل 30 و 55 مناسب برای پمپهای 3 فاز تا </a:t>
            </a:r>
            <a:r>
              <a:rPr lang="en-US" sz="1400" b="1" dirty="0">
                <a:cs typeface="B Nazanin" pitchFamily="2" charset="-78"/>
              </a:rPr>
              <a:t>5/5 kw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مدل 110 و 150 مناسب برای پمپهای 3 فاز تا </a:t>
            </a:r>
            <a:r>
              <a:rPr lang="en-US" sz="1400" b="1" dirty="0">
                <a:cs typeface="B Nazanin" pitchFamily="2" charset="-78"/>
              </a:rPr>
              <a:t>15 kw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دارای نمایشگر گرافیکی </a:t>
            </a:r>
            <a:r>
              <a:rPr lang="en-US" sz="1400" b="1" dirty="0">
                <a:cs typeface="B Nazanin" pitchFamily="2" charset="-78"/>
              </a:rPr>
              <a:t>OLED 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مقدار جریان برق ورودی در مدلهای 11 ، 15 و 22 : </a:t>
            </a:r>
            <a:r>
              <a:rPr lang="en-US" sz="1400" b="1" dirty="0">
                <a:cs typeface="B Nazanin" pitchFamily="2" charset="-78"/>
              </a:rPr>
              <a:t>1*230 v (50 – 60 Hz)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مقدار جریان برق ورودی در مدلهای 30 ، 55 ، 110 و 150 :</a:t>
            </a:r>
            <a:r>
              <a:rPr lang="en-US" sz="1400" b="1" dirty="0">
                <a:cs typeface="B Nazanin" pitchFamily="2" charset="-78"/>
              </a:rPr>
              <a:t>3*400 v (50 – 60 Hz) 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مقدار فرکانس نامی : </a:t>
            </a:r>
            <a:r>
              <a:rPr lang="en-US" sz="1400" b="1" dirty="0">
                <a:cs typeface="B Nazanin" pitchFamily="2" charset="-78"/>
              </a:rPr>
              <a:t>50 – 200 Hz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دامنه کنترل بر اساس سنسور مورد استفاده بوده و رنج استاندارد آن </a:t>
            </a:r>
            <a:r>
              <a:rPr lang="en-US" sz="1400" b="1" dirty="0">
                <a:cs typeface="B Nazanin" pitchFamily="2" charset="-78"/>
              </a:rPr>
              <a:t>1 – 24 bar </a:t>
            </a:r>
            <a:r>
              <a:rPr lang="fa-IR" sz="1400" b="1" dirty="0">
                <a:cs typeface="B Nazanin" pitchFamily="2" charset="-78"/>
              </a:rPr>
              <a:t> میباشد .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مجهز به سیستم محافظت در برابر نوسانات ولتاژ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مجهز به سیستم محافظت قابل تنظیم در برابر اورلود شدن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قابلیت اتصال به سایر پمپها (چندین پمپ)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دارای کلاس محافظتی : </a:t>
            </a:r>
            <a:r>
              <a:rPr lang="en-US" sz="1400" b="1" dirty="0">
                <a:cs typeface="B Nazanin" pitchFamily="2" charset="-78"/>
              </a:rPr>
              <a:t>IP 55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مجهز به سیستم محافظت در برابر خشک کار کردن پمپ 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مجهز به سیستم محافظت در برابر اتصال کوتاه بین فازهای خروجی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مجهز به سیستم محافظت در برابرگرم شدن بیش از حد موتور پمپ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مجهز به سیستم محافظت در برابرانسداد و یخ زدگی موتور 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   • قابلیت حفظ فشاری ثابت</a:t>
            </a:r>
            <a:endParaRPr lang="en-US" sz="14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63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اتصال اینورترها به پمپ و به یکدیگر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76" y="567966"/>
            <a:ext cx="1744809" cy="1526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73" y="523788"/>
            <a:ext cx="1566640" cy="1681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2523736"/>
            <a:ext cx="1932110" cy="1503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08" y="2481818"/>
            <a:ext cx="2029372" cy="154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18" y="4348723"/>
            <a:ext cx="2534964" cy="241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7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/>
          <a:stretch/>
        </p:blipFill>
        <p:spPr bwMode="auto">
          <a:xfrm>
            <a:off x="3902526" y="388047"/>
            <a:ext cx="4470888" cy="152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نحوه اتصال اینورتر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MCE/P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بر روی الکترو موتور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7485" y="2307772"/>
            <a:ext cx="54560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1400" b="1" dirty="0">
                <a:cs typeface="B Nazanin" pitchFamily="2" charset="-78"/>
              </a:rPr>
              <a:t>اینورتر بر روی </a:t>
            </a:r>
            <a:r>
              <a:rPr lang="fa-IR" sz="1400" b="1" dirty="0" smtClean="0">
                <a:cs typeface="B Nazanin" pitchFamily="2" charset="-78"/>
              </a:rPr>
              <a:t>در پوش فن  موتور  </a:t>
            </a:r>
            <a:r>
              <a:rPr lang="fa-IR" sz="1400" b="1" dirty="0">
                <a:cs typeface="B Nazanin" pitchFamily="2" charset="-78"/>
              </a:rPr>
              <a:t>نصب میشود .</a:t>
            </a:r>
            <a:endParaRPr lang="en-US" sz="1400" dirty="0">
              <a:cs typeface="B Nazanin" pitchFamily="2" charset="-78"/>
            </a:endParaRPr>
          </a:p>
          <a:p>
            <a:pPr algn="just" rtl="1"/>
            <a:r>
              <a:rPr lang="fa-IR" sz="1400" b="1" dirty="0">
                <a:cs typeface="B Nazanin" pitchFamily="2" charset="-78"/>
              </a:rPr>
              <a:t>در هر دو حالت عمودی و افقی قابل نصب میباشند .</a:t>
            </a:r>
            <a:endParaRPr lang="en-US" sz="1400" dirty="0">
              <a:cs typeface="B Nazanin" pitchFamily="2" charset="-78"/>
            </a:endParaRPr>
          </a:p>
          <a:p>
            <a:pPr algn="just" rtl="1"/>
            <a:r>
              <a:rPr lang="fa-IR" sz="1400" b="1" dirty="0">
                <a:cs typeface="B Nazanin" pitchFamily="2" charset="-78"/>
              </a:rPr>
              <a:t>دو کیت در نظر گرفته شده در اینورترها جهت نصب اینورتر بر روی موتور طراحی شده است </a:t>
            </a:r>
            <a:r>
              <a:rPr lang="fa-IR" sz="1400" b="1" dirty="0" smtClean="0">
                <a:cs typeface="B Nazanin" pitchFamily="2" charset="-78"/>
              </a:rPr>
              <a:t>اکسلها </a:t>
            </a:r>
            <a:r>
              <a:rPr lang="fa-IR" sz="1400" b="1" dirty="0">
                <a:cs typeface="B Nazanin" pitchFamily="2" charset="-78"/>
              </a:rPr>
              <a:t>(میل </a:t>
            </a:r>
            <a:r>
              <a:rPr lang="fa-IR" sz="1400" b="1" dirty="0" smtClean="0">
                <a:cs typeface="B Nazanin" pitchFamily="2" charset="-78"/>
              </a:rPr>
              <a:t>مهار)به </a:t>
            </a:r>
            <a:r>
              <a:rPr lang="fa-IR" sz="1400" b="1" dirty="0">
                <a:cs typeface="B Nazanin" pitchFamily="2" charset="-78"/>
              </a:rPr>
              <a:t>کاور فن و </a:t>
            </a:r>
            <a:r>
              <a:rPr lang="en-US" sz="1400" b="1" dirty="0" err="1">
                <a:cs typeface="B Nazanin" pitchFamily="2" charset="-78"/>
              </a:rPr>
              <a:t>dissipator</a:t>
            </a:r>
            <a:r>
              <a:rPr lang="fa-IR" sz="1400" b="1" dirty="0">
                <a:cs typeface="B Nazanin" pitchFamily="2" charset="-78"/>
              </a:rPr>
              <a:t> اینورتور متصل میشوند . </a:t>
            </a:r>
            <a:endParaRPr lang="fa-IR" sz="1400" b="1" dirty="0" smtClean="0">
              <a:cs typeface="B Nazanin" pitchFamily="2" charset="-78"/>
            </a:endParaRPr>
          </a:p>
          <a:p>
            <a:pPr algn="just" rtl="1"/>
            <a:r>
              <a:rPr lang="fa-IR" sz="1400" b="1" dirty="0" smtClean="0">
                <a:cs typeface="B Nazanin" pitchFamily="2" charset="-78"/>
              </a:rPr>
              <a:t>کاور </a:t>
            </a:r>
            <a:r>
              <a:rPr lang="fa-IR" sz="1400" b="1" dirty="0">
                <a:cs typeface="B Nazanin" pitchFamily="2" charset="-78"/>
              </a:rPr>
              <a:t>فن بایستی محکم بوده تا وزن اینورتور را تحمل کند و بوسیله پیچ و مهره نیز محکم میشود </a:t>
            </a:r>
            <a:r>
              <a:rPr lang="fa-IR" sz="1400" b="1" dirty="0" smtClean="0">
                <a:cs typeface="B Nazanin" pitchFamily="2" charset="-78"/>
              </a:rPr>
              <a:t>.</a:t>
            </a:r>
            <a:endParaRPr lang="en-US" sz="1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51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نحوه اتصال اینورتر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MCE/P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بر روی الکترو موتور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0548" y="547069"/>
            <a:ext cx="1364477" cy="284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246" b="1" dirty="0">
                <a:cs typeface="B Titr" pitchFamily="2" charset="-78"/>
              </a:rPr>
              <a:t>سیستمهای چند  پمپی</a:t>
            </a:r>
            <a:endParaRPr lang="en-US" sz="1246" dirty="0">
              <a:cs typeface="B Titr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4249" b="4644"/>
          <a:stretch/>
        </p:blipFill>
        <p:spPr bwMode="auto">
          <a:xfrm>
            <a:off x="6166663" y="1873918"/>
            <a:ext cx="2148362" cy="2295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r="9765" b="5035"/>
          <a:stretch/>
        </p:blipFill>
        <p:spPr bwMode="auto">
          <a:xfrm>
            <a:off x="3722077" y="1873918"/>
            <a:ext cx="1872762" cy="2291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6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ttp://www.fome.it/dataload/prod/norm/scheda_18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7" b="10603"/>
          <a:stretch/>
        </p:blipFill>
        <p:spPr bwMode="auto">
          <a:xfrm>
            <a:off x="4546707" y="5527311"/>
            <a:ext cx="1648997" cy="134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3711344" y="4525737"/>
            <a:ext cx="1088512" cy="1626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7"/>
          <p:cNvSpPr txBox="1"/>
          <p:nvPr/>
        </p:nvSpPr>
        <p:spPr>
          <a:xfrm>
            <a:off x="4450894" y="39085"/>
            <a:ext cx="3219815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بوسترهای دو</a:t>
            </a:r>
            <a:r>
              <a:rPr lang="en-US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</a:t>
            </a: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و سه پمپ به همراه </a:t>
            </a:r>
            <a:endParaRPr lang="en-US" sz="762" dirty="0">
              <a:latin typeface="Calibri"/>
              <a:ea typeface="Calibri"/>
              <a:cs typeface="Arial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اینورتر </a:t>
            </a:r>
            <a:r>
              <a:rPr lang="en-US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MCE/P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4765146" y="2581522"/>
          <a:ext cx="3647056" cy="2959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98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8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7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54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96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95189">
                <a:tc gridSpan="5"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ابعاد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شرح</a:t>
                      </a:r>
                      <a:r>
                        <a:rPr lang="fa-IR" sz="800" baseline="0" dirty="0"/>
                        <a:t> کالا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خروجی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ورودی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طول منیفولد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قطر لوله منیفولد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800" dirty="0"/>
                        <a:t>منیفولد</a:t>
                      </a:r>
                      <a:endParaRPr lang="en-US" sz="800" dirty="0"/>
                    </a:p>
                    <a:p>
                      <a:pPr algn="ctr" rtl="1"/>
                      <a:r>
                        <a:rPr lang="fa-IR" sz="800" b="1" dirty="0">
                          <a:cs typeface="B Nazanin" pitchFamily="2" charset="-78"/>
                        </a:rPr>
                        <a:t>دو</a:t>
                      </a:r>
                      <a:r>
                        <a:rPr lang="fa-IR" sz="800" b="1" baseline="0" dirty="0">
                          <a:cs typeface="B Nazanin" pitchFamily="2" charset="-78"/>
                        </a:rPr>
                        <a:t> و سه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17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500 </a:t>
                      </a:r>
                      <a:r>
                        <a:rPr lang="en-US" sz="800">
                          <a:effectLst/>
                        </a:rPr>
                        <a:t>&amp; 70</a:t>
                      </a:r>
                      <a:r>
                        <a:rPr lang="en-US" sz="800" baseline="0">
                          <a:effectLst/>
                        </a:rPr>
                        <a:t>0 &amp; 80</a:t>
                      </a:r>
                      <a:r>
                        <a:rPr lang="en-US" sz="800">
                          <a:effectLst/>
                        </a:rPr>
                        <a:t>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65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720*400*54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620*350*54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520*310*54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 صفحه اصلی دو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651">
                <a:tc gridSpan="2">
                  <a:txBody>
                    <a:bodyPr/>
                    <a:lstStyle/>
                    <a:p>
                      <a:pPr marL="0" marR="0" indent="0" algn="ctr" defTabSz="914357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900*400*54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357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800*310*54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 صفحه اصلی سه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189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310*370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صفحه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189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800*90</a:t>
                      </a:r>
                    </a:p>
                  </a:txBody>
                  <a:tcPr marL="47478" marR="47478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480*90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پایه 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29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 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 F</a:t>
                      </a:r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درپوش گالوانیزه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M-M</a:t>
                      </a:r>
                      <a:r>
                        <a:rPr lang="en-US" sz="800" b="1" baseline="0" dirty="0"/>
                        <a:t> </a:t>
                      </a:r>
                      <a:r>
                        <a:rPr lang="fa-IR" sz="800" dirty="0"/>
                        <a:t>مغذی گالوانیزه</a:t>
                      </a:r>
                      <a:r>
                        <a:rPr lang="en-US" sz="800" dirty="0"/>
                        <a:t> 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1799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شیر طرح گازی مهره </a:t>
                      </a:r>
                      <a:r>
                        <a:rPr lang="en-US" sz="800" b="1" dirty="0"/>
                        <a:t>M-F </a:t>
                      </a:r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ماسوره دار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شیر طرح گازی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1732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3/4”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 ½”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تبدیل سه تکه برنزی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3/8”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F-F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شیر یکطرفه برنزی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8" name="Picture 4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7"/>
          <a:stretch/>
        </p:blipFill>
        <p:spPr bwMode="auto">
          <a:xfrm>
            <a:off x="7735849" y="6194881"/>
            <a:ext cx="703181" cy="51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7800414" y="5798454"/>
            <a:ext cx="579262" cy="357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fome.it/dataload/prod/norm/scheda_1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57" y="6438177"/>
            <a:ext cx="327511" cy="38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57" y="6344142"/>
            <a:ext cx="424201" cy="51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83" y="6427572"/>
            <a:ext cx="306005" cy="38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79" y="5672326"/>
            <a:ext cx="1451979" cy="3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6222305" y="6435097"/>
            <a:ext cx="726190" cy="3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753003" y="3283698"/>
            <a:ext cx="989563" cy="76706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2215" dirty="0">
                <a:solidFill>
                  <a:srgbClr val="FF0000"/>
                </a:solidFill>
                <a:cs typeface="B Titr" pitchFamily="2" charset="-78"/>
              </a:rPr>
              <a:t>*</a:t>
            </a:r>
          </a:p>
          <a:p>
            <a:pPr rtl="1"/>
            <a:r>
              <a:rPr lang="fa-IR" sz="1177" dirty="0">
                <a:solidFill>
                  <a:srgbClr val="FF0000"/>
                </a:solidFill>
                <a:cs typeface="B Titr" pitchFamily="2" charset="-78"/>
              </a:rPr>
              <a:t>بیرون رزوه=</a:t>
            </a:r>
            <a:r>
              <a:rPr lang="en-US" sz="1177" dirty="0">
                <a:solidFill>
                  <a:srgbClr val="FF0000"/>
                </a:solidFill>
                <a:cs typeface="B Titr" pitchFamily="2" charset="-78"/>
              </a:rPr>
              <a:t>M</a:t>
            </a:r>
          </a:p>
          <a:p>
            <a:pPr rtl="1"/>
            <a:r>
              <a:rPr lang="fa-IR" sz="1177" dirty="0">
                <a:solidFill>
                  <a:srgbClr val="FF0000"/>
                </a:solidFill>
                <a:cs typeface="B Titr" pitchFamily="2" charset="-78"/>
              </a:rPr>
              <a:t>داخل رزوه=</a:t>
            </a:r>
            <a:r>
              <a:rPr lang="en-US" sz="1177" dirty="0">
                <a:solidFill>
                  <a:srgbClr val="FF0000"/>
                </a:solidFill>
                <a:cs typeface="B Titr" pitchFamily="2" charset="-78"/>
              </a:rPr>
              <a:t>  F </a:t>
            </a:r>
          </a:p>
        </p:txBody>
      </p:sp>
      <p:pic>
        <p:nvPicPr>
          <p:cNvPr id="18" name="Picture 17" descr="http://www.fome.it/dataload/prod/norm/182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50" b="90000" l="4600" r="99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20980"/>
          <a:stretch/>
        </p:blipFill>
        <p:spPr bwMode="auto">
          <a:xfrm>
            <a:off x="6421280" y="6021288"/>
            <a:ext cx="1269974" cy="35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89" y="936416"/>
            <a:ext cx="1649753" cy="134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58" y="755725"/>
            <a:ext cx="1845996" cy="17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hadamat.SPICO\Desktop\DSC076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35" y="1883597"/>
            <a:ext cx="2218185" cy="28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87" y="5585540"/>
            <a:ext cx="668259" cy="853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/>
          <p:nvPr/>
        </p:nvCxnSpPr>
        <p:spPr>
          <a:xfrm rot="16200000" flipH="1">
            <a:off x="4822324" y="4939539"/>
            <a:ext cx="1626361" cy="29639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0" name="Picture 4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flipH="1">
            <a:off x="6301437" y="777913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27" y="5892386"/>
            <a:ext cx="503331" cy="6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 descr="http://www.fome.it/dataload/prod/norm/1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1589" r="56078" b="4370"/>
          <a:stretch/>
        </p:blipFill>
        <p:spPr bwMode="auto">
          <a:xfrm>
            <a:off x="5608002" y="5921982"/>
            <a:ext cx="351398" cy="40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 flipH="1">
            <a:off x="3977458" y="2405013"/>
            <a:ext cx="1067185" cy="7915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Curved Connector 23"/>
          <p:cNvCxnSpPr/>
          <p:nvPr/>
        </p:nvCxnSpPr>
        <p:spPr>
          <a:xfrm>
            <a:off x="6142618" y="4575146"/>
            <a:ext cx="1161141" cy="101039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5400000" flipH="1" flipV="1">
            <a:off x="6769356" y="2849804"/>
            <a:ext cx="1291181" cy="1042635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5400000" flipH="1" flipV="1">
            <a:off x="5629504" y="2460695"/>
            <a:ext cx="2631629" cy="48040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5" name="Picture 104" descr="http://www.fome.it/dataload/prod/norm/183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73606" y="4391000"/>
            <a:ext cx="1760421" cy="1011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Curved Connector 108"/>
          <p:cNvCxnSpPr/>
          <p:nvPr/>
        </p:nvCxnSpPr>
        <p:spPr>
          <a:xfrm rot="10800000" flipV="1">
            <a:off x="4351192" y="4274556"/>
            <a:ext cx="616145" cy="44795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Curved Connector 113"/>
          <p:cNvCxnSpPr/>
          <p:nvPr/>
        </p:nvCxnSpPr>
        <p:spPr>
          <a:xfrm rot="16200000" flipV="1">
            <a:off x="4304144" y="3212015"/>
            <a:ext cx="1041279" cy="8474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527759" y="504356"/>
            <a:ext cx="76102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خروجی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 rot="16200000">
            <a:off x="3516041" y="4842749"/>
            <a:ext cx="74018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ورودی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617466" y="5905930"/>
            <a:ext cx="63759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صفحه اصلی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472285" y="6424069"/>
            <a:ext cx="733775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مغذی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90" y="662989"/>
            <a:ext cx="1091154" cy="89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5951106" y="483917"/>
            <a:ext cx="15080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 مهره ماسوره دار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772500" y="2361212"/>
            <a:ext cx="76263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2924" y="6525443"/>
            <a:ext cx="96941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تبدیل سه تکه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312045" y="6439396"/>
            <a:ext cx="92934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یکطرفه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30" name="Curved Connector 29"/>
          <p:cNvCxnSpPr/>
          <p:nvPr/>
        </p:nvCxnSpPr>
        <p:spPr>
          <a:xfrm rot="10800000">
            <a:off x="4967338" y="1323175"/>
            <a:ext cx="786915" cy="71313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http://www.fome.it/dataload/prod/norm/scheda_184.jpg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79" r="25684" b="14975"/>
          <a:stretch/>
        </p:blipFill>
        <p:spPr bwMode="auto">
          <a:xfrm flipH="1">
            <a:off x="7134570" y="5502611"/>
            <a:ext cx="1250727" cy="443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Curved Connector 40"/>
          <p:cNvCxnSpPr/>
          <p:nvPr/>
        </p:nvCxnSpPr>
        <p:spPr>
          <a:xfrm rot="16200000" flipH="1">
            <a:off x="5323813" y="4471722"/>
            <a:ext cx="1637609" cy="118592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endCxn id="34" idx="0"/>
          </p:cNvCxnSpPr>
          <p:nvPr/>
        </p:nvCxnSpPr>
        <p:spPr>
          <a:xfrm rot="5400000">
            <a:off x="4414336" y="4636936"/>
            <a:ext cx="1310984" cy="58622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4" name="Picture 53" descr="http://www.fome.it/dataload/prod/norm/182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50" b="90000" l="4600" r="99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20980"/>
          <a:stretch/>
        </p:blipFill>
        <p:spPr bwMode="auto">
          <a:xfrm rot="5400000">
            <a:off x="6964282" y="1432929"/>
            <a:ext cx="2024430" cy="5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Rectangle 63"/>
          <p:cNvSpPr/>
          <p:nvPr/>
        </p:nvSpPr>
        <p:spPr>
          <a:xfrm>
            <a:off x="4054348" y="414165"/>
            <a:ext cx="421190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اینورتر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7361" y1="27132" x2="87361" y2="27132"/>
                        <a14:foregroundMark x1="88104" y1="37984" x2="91450" y2="43411"/>
                        <a14:foregroundMark x1="88476" y1="35659" x2="88476" y2="35659"/>
                        <a14:foregroundMark x1="91078" y1="58140" x2="89219" y2="69767"/>
                        <a14:foregroundMark x1="71375" y1="77519" x2="64684" y2="67442"/>
                        <a14:foregroundMark x1="55390" y1="48062" x2="66914" y2="18605"/>
                        <a14:foregroundMark x1="75836" y1="17054" x2="88104" y2="24806"/>
                        <a14:foregroundMark x1="50186" y1="75194" x2="27509" y2="89147"/>
                        <a14:foregroundMark x1="50558" y1="72093" x2="55762" y2="71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0606" r="5755" b="5673"/>
          <a:stretch/>
        </p:blipFill>
        <p:spPr bwMode="auto">
          <a:xfrm>
            <a:off x="7539335" y="4240109"/>
            <a:ext cx="919758" cy="422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Curved Connector 55"/>
          <p:cNvCxnSpPr/>
          <p:nvPr/>
        </p:nvCxnSpPr>
        <p:spPr>
          <a:xfrm flipV="1">
            <a:off x="6840290" y="4245878"/>
            <a:ext cx="855821" cy="13030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671599" y="3943320"/>
            <a:ext cx="655229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سنسور فشار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35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4075" y="1110896"/>
            <a:ext cx="3240360" cy="1296144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3345" y="737009"/>
          <a:ext cx="3345075" cy="2014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38578" y="255692"/>
            <a:ext cx="180049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25" name="Picture 24" descr="http://www.fome.it/dataload/prod/norm/1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 rot="16200000">
            <a:off x="7289729" y="4635790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209652" y="3729335"/>
            <a:ext cx="193625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02822" y="4276479"/>
          <a:ext cx="3270120" cy="219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198670" y="3578555"/>
            <a:ext cx="32310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http://www.fome.it/dataload/prod/norm/scheda_17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8" y="2780928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9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0778" y="1110896"/>
            <a:ext cx="3240360" cy="1296144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3345" y="737009"/>
          <a:ext cx="3345075" cy="2014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6330" y="255692"/>
            <a:ext cx="2064989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25" name="Picture 24" descr="http://www.fome.it/dataload/prod/norm/1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 rot="16200000">
            <a:off x="6236433" y="4655402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209652" y="3729335"/>
            <a:ext cx="193625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02822" y="4276479"/>
          <a:ext cx="3270120" cy="219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198670" y="3578555"/>
            <a:ext cx="32310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http://www.fome.it/dataload/prod/norm/scheda_17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8" y="2780928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0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6684" y="34597"/>
            <a:ext cx="2207656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1844" y="1368940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4968356" y="2282411"/>
            <a:ext cx="1274314" cy="13137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02822" y="449391"/>
          <a:ext cx="3345075" cy="1896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1,92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3,34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3,10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390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741035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http://www.fome.it/dataload/prod/norm/18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911603" y="4072852"/>
            <a:ext cx="2480541" cy="1538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78427" y="5722178"/>
          <a:ext cx="4273061" cy="1083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0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2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97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0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9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0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CODE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DESCRIPTION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CARRYING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CAPACITY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PUMP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150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5250174" y="3728111"/>
            <a:ext cx="1643400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5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ttp://www.fome.it/dataload/prod/norm/scheda_18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b="11429"/>
          <a:stretch/>
        </p:blipFill>
        <p:spPr bwMode="auto">
          <a:xfrm>
            <a:off x="3752971" y="2880631"/>
            <a:ext cx="1648997" cy="13188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41694" y="158066"/>
            <a:ext cx="1765227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3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0301" y="4176776"/>
            <a:ext cx="1936259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3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451820" y="3478852"/>
            <a:ext cx="29779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http://www.fome.it/dataload/prod/norm/1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8128" y="4676314"/>
            <a:ext cx="2745660" cy="10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fome.it/dataload/prod/norm/18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2711" y="1201411"/>
            <a:ext cx="2741844" cy="10954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002229" y="537602"/>
          <a:ext cx="2915747" cy="2262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8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98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4,00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4,30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4,80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5,00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800 mm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5,90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10,00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301339" y="4456284"/>
          <a:ext cx="2566785" cy="2262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8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2"1/2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2"1/2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1"1/2M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882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DN100*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5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flipH="1">
            <a:off x="6376436" y="2220351"/>
            <a:ext cx="545284" cy="336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8471" y="709820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9410" y="5595813"/>
            <a:ext cx="1598982" cy="6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39085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fome.it/dataload/prod/norm/scheda_184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22" r="25684" b="13778"/>
          <a:stretch/>
        </p:blipFill>
        <p:spPr bwMode="auto">
          <a:xfrm flipH="1">
            <a:off x="6453492" y="6220695"/>
            <a:ext cx="1250727" cy="52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9184" y="5723040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 flipV="1">
            <a:off x="6655257" y="5327327"/>
            <a:ext cx="545284" cy="344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41300" y="5789469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18" y="5596426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7570" y="4568485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www.fome.it/dataload/prod/norm/15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987628" y="5746288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903492" y="5631605"/>
            <a:ext cx="656099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62" y="4586276"/>
            <a:ext cx="20094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3" y="4211802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949651" y="1955643"/>
            <a:ext cx="656099" cy="486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/>
          <p:cNvCxnSpPr/>
          <p:nvPr/>
        </p:nvCxnSpPr>
        <p:spPr>
          <a:xfrm>
            <a:off x="3746323" y="3777962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" b="991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60" y="658081"/>
            <a:ext cx="779271" cy="205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http://www.fome.it/dataload/prod/norm/179.jpg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750" b="855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057" r="7575" b="12061"/>
          <a:stretch/>
        </p:blipFill>
        <p:spPr bwMode="auto">
          <a:xfrm rot="5400000">
            <a:off x="6295890" y="1645980"/>
            <a:ext cx="1834575" cy="57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http://www.fome.it/dataload/prod/norm/178.jpg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4108887" y="5196383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www.fome.it/dataload/prod/norm/178.jpg"/>
          <p:cNvPicPr/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155047" y="2455901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16954" y="2058574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8456" y="2138228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 descr="http://www.fome.it/dataload/prod/norm/15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085901" y="2110544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http://www.fome.it/dataload/prod/norm/scheda_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24" y="1385081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http://www.fome.it/dataload/prod/norm/scheda_184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 flipH="1">
            <a:off x="5531183" y="1972256"/>
            <a:ext cx="1250727" cy="14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71250" y1="52905" x2="71250" y2="52905"/>
                        <a14:foregroundMark x1="73250" y1="48930" x2="73250" y2="48930"/>
                        <a14:foregroundMark x1="75500" y1="48318" x2="73750" y2="53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23" y="105130"/>
            <a:ext cx="691344" cy="56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843" b="100000" l="426" r="45532">
                        <a14:backgroundMark x1="39362" y1="46006" x2="38298" y2="4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6" r="54232"/>
          <a:stretch/>
        </p:blipFill>
        <p:spPr bwMode="auto">
          <a:xfrm flipH="1">
            <a:off x="7743508" y="5613475"/>
            <a:ext cx="545966" cy="57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1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10" y="1157767"/>
            <a:ext cx="964669" cy="5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405701" y="1826604"/>
            <a:ext cx="825841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633" y1="17551" x2="87633" y2="17551"/>
                        <a14:foregroundMark x1="84099" y1="4082" x2="84099" y2="4082"/>
                        <a14:foregroundMark x1="90813" y1="36327" x2="90813" y2="36327"/>
                        <a14:foregroundMark x1="90813" y1="92245" x2="90813" y2="92245"/>
                        <a14:foregroundMark x1="74558" y1="96939" x2="74558" y2="96939"/>
                        <a14:foregroundMark x1="21201" y1="46327" x2="21201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2573073"/>
            <a:ext cx="838056" cy="15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6" y="5374916"/>
            <a:ext cx="954390" cy="7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9" y="2643515"/>
            <a:ext cx="554838" cy="146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30" y="1093832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089982" y="1789287"/>
            <a:ext cx="890523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JET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0836" y="4260461"/>
            <a:ext cx="1019346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3815" y="4145044"/>
            <a:ext cx="1019346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KVC &amp; 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06714" y="6234655"/>
            <a:ext cx="1399905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NKM-G &amp; NKP-G 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3" y="5111465"/>
            <a:ext cx="635437" cy="10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725463" y="6240557"/>
            <a:ext cx="1196441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CM-G &amp; CP-G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4894334" y="1968349"/>
            <a:ext cx="1237879" cy="586691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7" name="Curved Connector 2056"/>
          <p:cNvCxnSpPr/>
          <p:nvPr/>
        </p:nvCxnSpPr>
        <p:spPr>
          <a:xfrm rot="5400000">
            <a:off x="6253865" y="2041460"/>
            <a:ext cx="1179824" cy="498521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/>
          <p:nvPr/>
        </p:nvCxnSpPr>
        <p:spPr>
          <a:xfrm>
            <a:off x="4351191" y="3100916"/>
            <a:ext cx="1108503" cy="677046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026" idx="1"/>
          </p:cNvCxnSpPr>
          <p:nvPr/>
        </p:nvCxnSpPr>
        <p:spPr>
          <a:xfrm rot="10800000" flipV="1">
            <a:off x="6893630" y="3359060"/>
            <a:ext cx="587854" cy="551945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/>
          <p:nvPr/>
        </p:nvCxnSpPr>
        <p:spPr>
          <a:xfrm rot="5400000" flipH="1" flipV="1">
            <a:off x="4913484" y="4481784"/>
            <a:ext cx="1229821" cy="556447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Curved Connector 2068"/>
          <p:cNvCxnSpPr/>
          <p:nvPr/>
        </p:nvCxnSpPr>
        <p:spPr>
          <a:xfrm rot="16200000" flipH="1">
            <a:off x="6162933" y="4526829"/>
            <a:ext cx="1320029" cy="556563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57" y="36434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13" y="36434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/>
          <p:cNvSpPr/>
          <p:nvPr/>
        </p:nvSpPr>
        <p:spPr>
          <a:xfrm>
            <a:off x="4917711" y="85787"/>
            <a:ext cx="2269845" cy="83964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اینورتر هوشمند</a:t>
            </a:r>
            <a:endParaRPr lang="en-US" sz="1938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ea typeface="Calibri"/>
              <a:cs typeface="B Titr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en-US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MCE/P</a:t>
            </a:r>
            <a:endParaRPr lang="en-US" sz="762" dirty="0">
              <a:ea typeface="Calibri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70291" y="878453"/>
            <a:ext cx="1255585" cy="383623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15KW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1.1 KW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250" y1="52905" x2="71250" y2="52905"/>
                        <a14:foregroundMark x1="73250" y1="48930" x2="73250" y2="48930"/>
                        <a14:foregroundMark x1="75500" y1="48318" x2="73750" y2="53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21" y="2664782"/>
            <a:ext cx="2010050" cy="164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4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46710" y="198766"/>
            <a:ext cx="4517546" cy="34896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قطعات و اتصالات بوستری و تابلو کنترل های هوشمند اسپیکو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75" y="886563"/>
            <a:ext cx="1386888" cy="110574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5332009" y="1992302"/>
            <a:ext cx="1575392" cy="235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95" y="6293165"/>
            <a:ext cx="1183822" cy="3821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3" y="6318007"/>
            <a:ext cx="1387772" cy="35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53" y="687158"/>
            <a:ext cx="110210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14" y="6102438"/>
            <a:ext cx="1473182" cy="5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077" y="6719213"/>
            <a:ext cx="1512538" cy="7476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3" name="Rectangle 22"/>
          <p:cNvSpPr/>
          <p:nvPr/>
        </p:nvSpPr>
        <p:spPr>
          <a:xfrm>
            <a:off x="5224917" y="6715230"/>
            <a:ext cx="1676000" cy="74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4" name="Rectangle 23"/>
          <p:cNvSpPr/>
          <p:nvPr/>
        </p:nvSpPr>
        <p:spPr>
          <a:xfrm>
            <a:off x="6900917" y="6719211"/>
            <a:ext cx="1569007" cy="7476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pic>
        <p:nvPicPr>
          <p:cNvPr id="1026" name="Picture 2" descr="D:\PIC\New folder (2)\SPM9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4" y="879029"/>
            <a:ext cx="1389293" cy="11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2" y="3887476"/>
            <a:ext cx="1218354" cy="15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15" y="1992304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3" y="4824848"/>
            <a:ext cx="1578553" cy="12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>
            <a:off x="3826065" y="2232559"/>
            <a:ext cx="1392456" cy="14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khadamat.SPICO\Desktop\20171125_11202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3" y="3689474"/>
            <a:ext cx="1122014" cy="1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93321" y="34597"/>
            <a:ext cx="1954381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7496" y="2942852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2200503" y="2801073"/>
            <a:ext cx="1781188" cy="19119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065417"/>
              </p:ext>
            </p:extLst>
          </p:nvPr>
        </p:nvGraphicFramePr>
        <p:xfrm>
          <a:off x="4297973" y="1275073"/>
          <a:ext cx="3345075" cy="4642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52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CODICE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 err="1">
                          <a:effectLst/>
                        </a:rPr>
                        <a:t>lenght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Main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pipe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Outlets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Outlets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distance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between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the pumps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Weight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in Kg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6500_90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1,92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6503_90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2,41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6501_90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2"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1"1/4M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370 mm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2,45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6510_90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1"1/4M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3,00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6505_90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1"1/2M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2,50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6511_90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1"1/2M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3,34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6502_90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2"1/2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1"1/4M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3,00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6513_90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2"1/2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1"1/4M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3,50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6506_90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2"1/2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1"1/2M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370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3,10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6512_90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2"1/2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1"1/2M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3,50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6504_90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3"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2"M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1"F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390 mm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1/4"F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5,80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79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5513" y="836781"/>
            <a:ext cx="289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chemeClr val="accent2">
                    <a:lumMod val="75000"/>
                  </a:schemeClr>
                </a:solidFill>
              </a:rPr>
              <a:t>شاسی و بیس پلیت پمپ ها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47" y="1418681"/>
            <a:ext cx="6515100" cy="2562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63" y="4150812"/>
            <a:ext cx="66675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5513" y="836781"/>
            <a:ext cx="289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chemeClr val="accent2">
                    <a:lumMod val="75000"/>
                  </a:schemeClr>
                </a:solidFill>
              </a:rPr>
              <a:t>شاسی و بیس پلیت پمپ ها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http://www.fome.it/dataload/prod/norm/18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794283" y="1669878"/>
            <a:ext cx="3137337" cy="17468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86176"/>
              </p:ext>
            </p:extLst>
          </p:nvPr>
        </p:nvGraphicFramePr>
        <p:xfrm>
          <a:off x="3985467" y="3650309"/>
          <a:ext cx="4273061" cy="2395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0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2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97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0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9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0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CODE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DESCRIPTION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CARRYING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CAPACITY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6805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 PUMP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 kg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PUMPS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 kg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6802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PUMPS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 kg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PUMPS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720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 kg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6803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PUMPS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 kg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6806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PUMPS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 mm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150 kg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463343" y="1382769"/>
            <a:ext cx="1555234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786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549" y="857354"/>
            <a:ext cx="3727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پایه نگدارنده  و صفحه نصب تابلو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489" y="3135712"/>
            <a:ext cx="5348574" cy="1191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575426" y="2854724"/>
            <a:ext cx="4647514" cy="2919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94" y="2774306"/>
            <a:ext cx="3061158" cy="28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19" name="Picture 18" descr="http://www.fome.it/dataload/prod/norm/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7153154" y="2069593"/>
            <a:ext cx="3009418" cy="17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41447" y="1016297"/>
            <a:ext cx="2419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/>
              <a:t>واسطه ها  و درپوش ها </a:t>
            </a:r>
            <a:endParaRPr lang="en-US" sz="2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0" y="2085591"/>
            <a:ext cx="2455883" cy="2046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93" y="4132160"/>
            <a:ext cx="1958454" cy="238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103" y="2221231"/>
            <a:ext cx="1943928" cy="246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1778" y="1020982"/>
            <a:ext cx="156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واسطه پمپ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92" y="2040314"/>
            <a:ext cx="4958064" cy="28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15" y="2353044"/>
            <a:ext cx="2751671" cy="145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9359454" y="1254364"/>
            <a:ext cx="2319402" cy="1098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29652" y="854254"/>
            <a:ext cx="144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شیر الات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65" y="2255117"/>
            <a:ext cx="2934847" cy="220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0" y="3428998"/>
            <a:ext cx="3243616" cy="185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"/>
            <a:ext cx="9143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5" y="990602"/>
            <a:ext cx="2882360" cy="3086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99" y="1706295"/>
            <a:ext cx="822721" cy="94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63" y="6858001"/>
            <a:ext cx="3928110" cy="4223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28" y="1710879"/>
            <a:ext cx="834069" cy="95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57" y="1710880"/>
            <a:ext cx="814719" cy="9334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19499"/>
            <a:ext cx="9144000" cy="3238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70" y="2575555"/>
            <a:ext cx="851091" cy="975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17" y="2562553"/>
            <a:ext cx="862438" cy="98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8338 L -2.77778E-7 -0.9329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07" y="2223767"/>
            <a:ext cx="2028810" cy="219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138670" y="84338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/>
              <a:t>شیر یک طرفه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162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5049" y="843383"/>
            <a:ext cx="2176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002060"/>
                </a:solidFill>
              </a:rPr>
              <a:t>سیستم های کنترل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70" y="1939391"/>
            <a:ext cx="2429121" cy="2320093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18" y="1493765"/>
            <a:ext cx="2834808" cy="291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47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3394" y="779861"/>
            <a:ext cx="175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مخازن تحت فشار 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260" y="1486967"/>
            <a:ext cx="1934702" cy="280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08" y="4618299"/>
            <a:ext cx="2388928" cy="139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30" y="4171586"/>
            <a:ext cx="2856375" cy="16067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62" y="4773103"/>
            <a:ext cx="1021898" cy="1082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29" y="1713555"/>
            <a:ext cx="3211477" cy="19639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84" y="1179971"/>
            <a:ext cx="2397087" cy="25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بوسترهای دو پمپ به همراه </a:t>
            </a:r>
            <a:endParaRPr lang="en-US" sz="762" dirty="0">
              <a:latin typeface="Calibri"/>
              <a:ea typeface="Calibri"/>
              <a:cs typeface="Arial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تابلو کنترل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SP-L912&amp;932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38" name="Picture 3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8773640" y="2552808"/>
            <a:ext cx="1382814" cy="2103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19470"/>
              </p:ext>
            </p:extLst>
          </p:nvPr>
        </p:nvGraphicFramePr>
        <p:xfrm>
          <a:off x="3789041" y="1276316"/>
          <a:ext cx="4139367" cy="513456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04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7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05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23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88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3065">
                <a:tc gridSpan="4"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ابعاد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شرح</a:t>
                      </a:r>
                      <a:r>
                        <a:rPr lang="fa-IR" sz="1200" b="1" baseline="0" dirty="0"/>
                        <a:t> کالا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2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000" b="1" dirty="0">
                          <a:effectLst/>
                        </a:rPr>
                        <a:t>سایز دهانه خروجی پمپ</a:t>
                      </a:r>
                      <a:endParaRPr lang="en-US" sz="10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000" b="1" dirty="0">
                          <a:effectLst/>
                        </a:rPr>
                        <a:t>سایز دهانه ورودی پمپ</a:t>
                      </a:r>
                      <a:endParaRPr lang="en-US" sz="10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طول منیفولد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قطر لوله منیفولد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منیفولد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53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500 &amp; 700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 ½”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4”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305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720*340*54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620*290*50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520*245*54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صفحه اصلی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3065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310*370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>
                          <a:cs typeface="B Nazanin" pitchFamily="2" charset="-78"/>
                        </a:rPr>
                        <a:t>صفحه تابلو (طول*عرض)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3065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800*90</a:t>
                      </a:r>
                    </a:p>
                  </a:txBody>
                  <a:tcPr marL="47478" marR="47478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480*90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>
                          <a:cs typeface="B Nazanin" pitchFamily="2" charset="-78"/>
                        </a:rPr>
                        <a:t>پایه تابلو (طول*عرض)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3863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 ½” 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 F </a:t>
                      </a:r>
                      <a:r>
                        <a:rPr lang="fa-IR" sz="1200" b="1" dirty="0"/>
                        <a:t>درپوش گالوانیزه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9305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2”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M-M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fa-IR" sz="1200" b="1" dirty="0"/>
                        <a:t>مغذی گالوانیزه</a:t>
                      </a:r>
                      <a:r>
                        <a:rPr lang="en-US" sz="1200" b="1" dirty="0"/>
                        <a:t> 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243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شیر طرح گازی مهره </a:t>
                      </a:r>
                      <a:r>
                        <a:rPr lang="en-US" sz="1200" b="1" dirty="0"/>
                        <a:t>M-F </a:t>
                      </a:r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ماسوره دار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305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M-F </a:t>
                      </a:r>
                      <a:r>
                        <a:rPr lang="fa-IR" sz="1200" b="1" dirty="0">
                          <a:cs typeface="B Nazanin" pitchFamily="2" charset="-78"/>
                        </a:rPr>
                        <a:t>شیر طرح گازی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0580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3/4”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2 ½”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M-F</a:t>
                      </a:r>
                      <a:r>
                        <a:rPr lang="fa-IR" sz="1200" b="1" dirty="0">
                          <a:cs typeface="B Nazanin" pitchFamily="2" charset="-78"/>
                        </a:rPr>
                        <a:t>تبدیل سه تکه برنزی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9305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3/8”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4”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F-F</a:t>
                      </a:r>
                      <a:r>
                        <a:rPr lang="fa-IR" sz="1200" b="1" dirty="0">
                          <a:cs typeface="B Nazanin" pitchFamily="2" charset="-78"/>
                        </a:rPr>
                        <a:t>شیر یکطرفه برنزی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8" name="Picture 4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95" y="2889349"/>
            <a:ext cx="1206744" cy="71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2617905" y="2162093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88" y="3914873"/>
            <a:ext cx="498516" cy="60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88" y="1326429"/>
            <a:ext cx="459897" cy="5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2060" y="3943379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2726428" y="5701918"/>
            <a:ext cx="935235" cy="47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77" y="4656547"/>
            <a:ext cx="505082" cy="59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56" l="0" r="100000">
                        <a14:foregroundMark x1="15187" y1="12735" x2="15187" y2="12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597" y="4823383"/>
            <a:ext cx="1569993" cy="175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8071984" y="490766"/>
            <a:ext cx="1706929" cy="16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16" y="2162093"/>
            <a:ext cx="713099" cy="39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721539" y="490759"/>
            <a:ext cx="1284005" cy="52558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rtl="1"/>
            <a:r>
              <a:rPr lang="fa-IR" sz="1400" b="1" dirty="0" smtClean="0">
                <a:solidFill>
                  <a:srgbClr val="FF0000"/>
                </a:solidFill>
              </a:rPr>
              <a:t>بیرون </a:t>
            </a:r>
            <a:r>
              <a:rPr lang="fa-IR" sz="1400" b="1" dirty="0">
                <a:solidFill>
                  <a:srgbClr val="FF0000"/>
                </a:solidFill>
              </a:rPr>
              <a:t>رزوه=</a:t>
            </a:r>
            <a:r>
              <a:rPr lang="en-US" sz="1400" b="1" dirty="0">
                <a:solidFill>
                  <a:srgbClr val="FF0000"/>
                </a:solidFill>
              </a:rPr>
              <a:t>M</a:t>
            </a:r>
          </a:p>
          <a:p>
            <a:pPr rtl="1"/>
            <a:r>
              <a:rPr lang="fa-IR" sz="1400" b="1" dirty="0">
                <a:solidFill>
                  <a:srgbClr val="FF0000"/>
                </a:solidFill>
              </a:rPr>
              <a:t>داخل رزوه=</a:t>
            </a:r>
            <a:r>
              <a:rPr lang="en-US" sz="1400" b="1" dirty="0">
                <a:solidFill>
                  <a:srgbClr val="FF0000"/>
                </a:solidFill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B Titr" pitchFamily="2" charset="-78"/>
              </a:rPr>
              <a:t>F </a:t>
            </a:r>
          </a:p>
        </p:txBody>
      </p:sp>
    </p:spTree>
    <p:extLst>
      <p:ext uri="{BB962C8B-B14F-4D97-AF65-F5344CB8AC3E}">
        <p14:creationId xmlns:p14="http://schemas.microsoft.com/office/powerpoint/2010/main" val="24355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http://www.fome.it/dataload/prod/norm/scheda_184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>
            <a:off x="7556812" y="1811644"/>
            <a:ext cx="868530" cy="116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65" y="5579189"/>
            <a:ext cx="832080" cy="1007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/>
          <p:nvPr/>
        </p:nvCxnSpPr>
        <p:spPr>
          <a:xfrm rot="5400000">
            <a:off x="4706395" y="4282722"/>
            <a:ext cx="2119965" cy="559545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0" name="Picture 4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3770775" y="827484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7" y="4244498"/>
            <a:ext cx="573146" cy="72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 descr="http://www.fome.it/dataload/prod/norm/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6609695" y="5522773"/>
            <a:ext cx="1381382" cy="6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818889" y="1790600"/>
            <a:ext cx="1067185" cy="79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565" y="1502081"/>
            <a:ext cx="2221876" cy="244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urved Connector 23"/>
          <p:cNvCxnSpPr/>
          <p:nvPr/>
        </p:nvCxnSpPr>
        <p:spPr>
          <a:xfrm rot="16200000" flipH="1">
            <a:off x="5699003" y="3929334"/>
            <a:ext cx="2073144" cy="111373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5400000" flipH="1" flipV="1">
            <a:off x="5905528" y="1432135"/>
            <a:ext cx="1433967" cy="442529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2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79" y="487750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Curved Connector 62"/>
          <p:cNvCxnSpPr/>
          <p:nvPr/>
        </p:nvCxnSpPr>
        <p:spPr>
          <a:xfrm rot="5400000" flipH="1" flipV="1">
            <a:off x="7114332" y="2725244"/>
            <a:ext cx="797628" cy="797084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Curved Connector 94"/>
          <p:cNvCxnSpPr/>
          <p:nvPr/>
        </p:nvCxnSpPr>
        <p:spPr>
          <a:xfrm>
            <a:off x="6275366" y="3379150"/>
            <a:ext cx="1316184" cy="1183345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9" name="Curved Connector 98"/>
          <p:cNvCxnSpPr/>
          <p:nvPr/>
        </p:nvCxnSpPr>
        <p:spPr>
          <a:xfrm rot="10800000">
            <a:off x="4500746" y="1192518"/>
            <a:ext cx="1495550" cy="1488709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5" name="Picture 104" descr="http://www.fome.it/dataload/prod/norm/183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44981" y="5276562"/>
            <a:ext cx="1760421" cy="1011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Curved Connector 108"/>
          <p:cNvCxnSpPr/>
          <p:nvPr/>
        </p:nvCxnSpPr>
        <p:spPr>
          <a:xfrm rot="5400000">
            <a:off x="4183891" y="3779916"/>
            <a:ext cx="1269961" cy="1019312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Curved Connector 113"/>
          <p:cNvCxnSpPr/>
          <p:nvPr/>
        </p:nvCxnSpPr>
        <p:spPr>
          <a:xfrm rot="10800000">
            <a:off x="4861895" y="2481820"/>
            <a:ext cx="735535" cy="641968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6" name="Curved Connector 115"/>
          <p:cNvCxnSpPr/>
          <p:nvPr/>
        </p:nvCxnSpPr>
        <p:spPr>
          <a:xfrm rot="10800000" flipV="1">
            <a:off x="4500746" y="3179629"/>
            <a:ext cx="640120" cy="342971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8" name="Picture 117" descr="http://www.fome.it/dataload/prod/norm/scheda_18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95" y="3296712"/>
            <a:ext cx="505082" cy="59838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77"/>
          <p:cNvSpPr/>
          <p:nvPr/>
        </p:nvSpPr>
        <p:spPr>
          <a:xfrm>
            <a:off x="6220530" y="299855"/>
            <a:ext cx="76102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خروجی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 rot="16200000">
            <a:off x="3716814" y="5655928"/>
            <a:ext cx="74018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ورودی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76305" y="1617929"/>
            <a:ext cx="1009492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بیس پلیت و پایه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52796" y="3104003"/>
            <a:ext cx="8139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درپوش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84192" y="6214025"/>
            <a:ext cx="733775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مغذی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21637" y="594564"/>
            <a:ext cx="15080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 مهره ماسوره دار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812526" y="2425536"/>
            <a:ext cx="76263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396343" y="4003154"/>
            <a:ext cx="96941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تبدیل سه تکه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45177" y="6469953"/>
            <a:ext cx="92934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یکطرفه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7016466" y="1295529"/>
            <a:ext cx="452719" cy="41310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387049" y="1085980"/>
            <a:ext cx="103514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صفحه نگهدارنده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676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20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98DAE2-5402-4D91-8118-28731265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46ADB15-8928-459F-9123-14206C5E1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51" y="1154164"/>
            <a:ext cx="2143125" cy="196215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A4EED7-12BA-4594-8190-1D062311F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59" y="828274"/>
            <a:ext cx="4124325" cy="2609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82" y="1390692"/>
            <a:ext cx="1684318" cy="224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1592482" y="3852470"/>
            <a:ext cx="3589118" cy="247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fome.it/dataload/prod/norm/18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77" y="3116314"/>
            <a:ext cx="3151693" cy="276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50" y="5439833"/>
            <a:ext cx="3804064" cy="8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0778" y="1110896"/>
            <a:ext cx="3240360" cy="1296144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3345" y="737009"/>
          <a:ext cx="3345075" cy="2014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38578" y="255692"/>
            <a:ext cx="180049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25" name="Picture 24" descr="http://www.fome.it/dataload/prod/norm/1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 rot="16200000">
            <a:off x="6236433" y="4655402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209652" y="3729335"/>
            <a:ext cx="193625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02822" y="4276479"/>
          <a:ext cx="3270120" cy="219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198670" y="3578555"/>
            <a:ext cx="32310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http://www.fome.it/dataload/prod/norm/scheda_17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8" y="2780928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6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93321" y="34597"/>
            <a:ext cx="1954381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1844" y="1368940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4968356" y="2282411"/>
            <a:ext cx="1274314" cy="13137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02822" y="449391"/>
          <a:ext cx="3345075" cy="1896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1,92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3,34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3,10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390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741035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http://www.fome.it/dataload/prod/norm/18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911603" y="4072852"/>
            <a:ext cx="2480541" cy="1538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78427" y="5722178"/>
          <a:ext cx="4273061" cy="1083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0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2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97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0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9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0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CODE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DESCRIPTION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CARRYING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CAPACITY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PUMP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150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5294257" y="3728111"/>
            <a:ext cx="1555234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25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98" y="6336408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39085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fome.it/dataload/prod/norm/scheda_184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 flipH="1">
            <a:off x="6389214" y="3493690"/>
            <a:ext cx="2500661" cy="221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07558" y="3160059"/>
            <a:ext cx="526723" cy="68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>
            <a:off x="5845916" y="2115507"/>
            <a:ext cx="1072851" cy="989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15844" y="3176972"/>
            <a:ext cx="499558" cy="6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524" y="1307985"/>
            <a:ext cx="554384" cy="5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www.fome.it/dataload/prod/norm/15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136940" y="3183998"/>
            <a:ext cx="536806" cy="65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650137" y="2996128"/>
            <a:ext cx="893947" cy="61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05" y="1307985"/>
            <a:ext cx="2813822" cy="76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fome.it/dataload/prod/norm/scheda_18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61" y="3768204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37" y="2915102"/>
            <a:ext cx="1515003" cy="115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6784853" y="39085"/>
            <a:ext cx="1709384" cy="16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http://www.fome.it/dataload/prod/norm/178.jpg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2779871" y="2645550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2" descr="C:\Users\khadamat.SPICO\Desktop\2_1_1265717642 (1)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0" b="95333" l="4125" r="96625">
                        <a14:foregroundMark x1="29750" y1="68000" x2="29750" y2="68000"/>
                        <a14:foregroundMark x1="32000" y1="66167" x2="32000" y2="66167"/>
                        <a14:foregroundMark x1="60125" y1="66333" x2="60125" y2="66333"/>
                        <a14:foregroundMark x1="61625" y1="56667" x2="61625" y2="56667"/>
                        <a14:foregroundMark x1="61875" y1="61167" x2="61875" y2="61167"/>
                        <a14:foregroundMark x1="60375" y1="58667" x2="60375" y2="58667"/>
                        <a14:backgroundMark x1="76125" y1="32833" x2="76125" y2="32833"/>
                        <a14:backgroundMark x1="76125" y1="36167" x2="76125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" t="17822" r="50419" b="18792"/>
          <a:stretch/>
        </p:blipFill>
        <p:spPr bwMode="auto">
          <a:xfrm>
            <a:off x="5144791" y="679581"/>
            <a:ext cx="648079" cy="6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60" y="1703286"/>
            <a:ext cx="1515003" cy="115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9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15" y="6275180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36" y="65980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833258" y="3922648"/>
            <a:ext cx="868008" cy="66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10800000" flipV="1">
            <a:off x="6594046" y="1443052"/>
            <a:ext cx="1798729" cy="867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76" y="2373745"/>
            <a:ext cx="959473" cy="25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http://www.fome.it/dataload/prod/norm/179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0" b="855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057" r="7575" b="12061"/>
          <a:stretch/>
        </p:blipFill>
        <p:spPr bwMode="auto">
          <a:xfrm rot="5400000">
            <a:off x="7580545" y="1055714"/>
            <a:ext cx="2550025" cy="57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29" y="2569075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www.fome.it/dataload/prod/norm/178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727291" y="3424118"/>
            <a:ext cx="2032683" cy="63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3856" y="4210142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1901" y="4301030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 descr="http://www.fome.it/dataload/prod/norm/15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6162920" y="4270305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http://www.fome.it/dataload/prod/norm/scheda_185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9" y="4859254"/>
            <a:ext cx="440880" cy="472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http://www.fome.it/dataload/prod/norm/scheda_184.jpg"/>
          <p:cNvPicPr/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 b="16928"/>
          <a:stretch/>
        </p:blipFill>
        <p:spPr bwMode="auto">
          <a:xfrm flipH="1">
            <a:off x="7041071" y="3402276"/>
            <a:ext cx="3803145" cy="21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3336416" y="65980"/>
            <a:ext cx="2179435" cy="213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khadamat.SPICO\Desktop\2_1_1265717642 (1)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00" b="95333" l="4125" r="96625">
                        <a14:foregroundMark x1="29750" y1="68000" x2="29750" y2="68000"/>
                        <a14:foregroundMark x1="32000" y1="66167" x2="32000" y2="66167"/>
                        <a14:foregroundMark x1="60125" y1="66333" x2="60125" y2="66333"/>
                        <a14:foregroundMark x1="61625" y1="56667" x2="61625" y2="56667"/>
                        <a14:foregroundMark x1="61875" y1="61167" x2="61875" y2="61167"/>
                        <a14:foregroundMark x1="60375" y1="58667" x2="60375" y2="58667"/>
                        <a14:backgroundMark x1="76125" y1="32833" x2="76125" y2="32833"/>
                        <a14:backgroundMark x1="76125" y1="36167" x2="76125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" t="17822" r="50419" b="18792"/>
          <a:stretch/>
        </p:blipFill>
        <p:spPr bwMode="auto">
          <a:xfrm rot="6445001">
            <a:off x="9263176" y="1208251"/>
            <a:ext cx="748872" cy="8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34" y="41373"/>
            <a:ext cx="959473" cy="25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09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25"/>
            <a:ext cx="9144000" cy="6850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05598"/>
            <a:ext cx="9144000" cy="236500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4" y="1729360"/>
            <a:ext cx="2335213" cy="341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28800" y="3010693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pitchFamily="18" charset="0"/>
              </a:rPr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0" y="3010693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pitchFamily="18" charset="0"/>
              </a:rPr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3200" y="3010693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pitchFamily="18" charset="0"/>
              </a:rPr>
              <a:t>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0" y="3010693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1400" y="3010693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pitchFamily="18" charset="0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75625" y="4355785"/>
            <a:ext cx="3036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پدیـده</a:t>
            </a:r>
            <a:r>
              <a:rPr lang="fa-IR" sz="2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 </a:t>
            </a:r>
            <a:r>
              <a:rPr lang="fa-IR" sz="20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ای</a:t>
            </a:r>
            <a:r>
              <a:rPr lang="fa-IR" sz="8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 </a:t>
            </a:r>
            <a:r>
              <a:rPr lang="fa-IR" sz="20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نـو</a:t>
            </a:r>
            <a:r>
              <a:rPr lang="fa-IR" sz="8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 </a:t>
            </a:r>
            <a:r>
              <a:rPr lang="fa-IR" sz="20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در</a:t>
            </a:r>
            <a:r>
              <a:rPr lang="fa-IR" sz="8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 </a:t>
            </a:r>
            <a:r>
              <a:rPr lang="fa-IR" sz="2000" dirty="0">
                <a:solidFill>
                  <a:schemeClr val="accent1">
                    <a:lumMod val="75000"/>
                  </a:schemeClr>
                </a:solidFill>
                <a:cs typeface="W_nazem" pitchFamily="2" charset="-78"/>
              </a:rPr>
              <a:t>تکنـولــوژی سیـالات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W_nazem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4639474" y="4756451"/>
            <a:ext cx="4258473" cy="40011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New Phenomenon In Fluid Technology</a:t>
            </a:r>
          </a:p>
        </p:txBody>
      </p:sp>
    </p:spTree>
    <p:extLst>
      <p:ext uri="{BB962C8B-B14F-4D97-AF65-F5344CB8AC3E}">
        <p14:creationId xmlns:p14="http://schemas.microsoft.com/office/powerpoint/2010/main" val="11574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animMotion origin="layout" path="M -0.19965 0.00772 L 0.53368 0.0046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10" y="1157767"/>
            <a:ext cx="964669" cy="5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405701" y="1826604"/>
            <a:ext cx="825841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633" y1="17551" x2="87633" y2="17551"/>
                        <a14:foregroundMark x1="84099" y1="4082" x2="84099" y2="4082"/>
                        <a14:foregroundMark x1="90813" y1="36327" x2="90813" y2="36327"/>
                        <a14:foregroundMark x1="90813" y1="92245" x2="90813" y2="92245"/>
                        <a14:foregroundMark x1="74558" y1="96939" x2="74558" y2="96939"/>
                        <a14:foregroundMark x1="21201" y1="46327" x2="21201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2573073"/>
            <a:ext cx="838056" cy="15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6" y="5374916"/>
            <a:ext cx="954390" cy="7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9" y="2643515"/>
            <a:ext cx="554838" cy="146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30" y="1093832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089982" y="1789287"/>
            <a:ext cx="890523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JET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0836" y="4260461"/>
            <a:ext cx="1019346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3815" y="4145044"/>
            <a:ext cx="1019346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KVC &amp; 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06714" y="6234655"/>
            <a:ext cx="1399905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NKM-G &amp; NKP-G 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3" y="5111465"/>
            <a:ext cx="635437" cy="10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725463" y="6240557"/>
            <a:ext cx="1196441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CM-G &amp; CP-G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5088394" y="1774290"/>
            <a:ext cx="1101156" cy="838088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7" name="Curved Connector 2056"/>
          <p:cNvCxnSpPr/>
          <p:nvPr/>
        </p:nvCxnSpPr>
        <p:spPr>
          <a:xfrm rot="5400000">
            <a:off x="6219402" y="1857910"/>
            <a:ext cx="1030737" cy="716534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/>
          <p:nvPr/>
        </p:nvCxnSpPr>
        <p:spPr>
          <a:xfrm>
            <a:off x="4351191" y="3100916"/>
            <a:ext cx="851652" cy="722982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026" idx="1"/>
          </p:cNvCxnSpPr>
          <p:nvPr/>
        </p:nvCxnSpPr>
        <p:spPr>
          <a:xfrm rot="10800000" flipV="1">
            <a:off x="6893630" y="3359060"/>
            <a:ext cx="587854" cy="551945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/>
          <p:nvPr/>
        </p:nvCxnSpPr>
        <p:spPr>
          <a:xfrm rot="5400000" flipH="1" flipV="1">
            <a:off x="4844783" y="4550484"/>
            <a:ext cx="1229821" cy="419046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Curved Connector 2068"/>
          <p:cNvCxnSpPr/>
          <p:nvPr/>
        </p:nvCxnSpPr>
        <p:spPr>
          <a:xfrm rot="16200000" flipH="1">
            <a:off x="6212979" y="4576876"/>
            <a:ext cx="1274772" cy="501727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57" y="36434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13" y="36434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/>
          <p:cNvSpPr/>
          <p:nvPr/>
        </p:nvSpPr>
        <p:spPr>
          <a:xfrm>
            <a:off x="4917711" y="85787"/>
            <a:ext cx="2269845" cy="83964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تابلو کنترل</a:t>
            </a:r>
            <a:endParaRPr lang="en-US" sz="1938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ea typeface="Calibri"/>
              <a:cs typeface="B Titr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SPL-9 &amp; SPL-5</a:t>
            </a:r>
            <a:endParaRPr lang="en-US" sz="762" dirty="0">
              <a:ea typeface="Calibri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61287" y="878453"/>
            <a:ext cx="1364589" cy="383623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15KW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0.37 KW</a:t>
            </a:r>
          </a:p>
        </p:txBody>
      </p:sp>
      <p:pic>
        <p:nvPicPr>
          <p:cNvPr id="25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5202844" y="2535043"/>
            <a:ext cx="1778530" cy="17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209FE-4801-4EEF-95F1-9805DBCB7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80946A-8B29-47A9-ACC9-63A2B4DB9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94C057-2F59-4702-BDE9-5719841D0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70" y="1405258"/>
            <a:ext cx="3014577" cy="22609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97F76F8-D7FC-4BAB-B308-D6DCBB7ED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53" y="1428675"/>
            <a:ext cx="3701896" cy="2081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AC7C1BB-5579-426F-8E29-4057ED026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80" y="4079495"/>
            <a:ext cx="3321200" cy="18059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AB61B3-08DC-42AD-8C84-AC03ED3A2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86" y="4000425"/>
            <a:ext cx="2065500" cy="23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209FE-4801-4EEF-95F1-9805DBCB7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80946A-8B29-47A9-ACC9-63A2B4DB9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A7E194-596B-4A70-AD5B-10B8122A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87" y="2922527"/>
            <a:ext cx="2541914" cy="1906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65C06CC-FB1D-4C21-94C8-671D5C71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36" y="2753377"/>
            <a:ext cx="2336446" cy="2336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66B92BA-EF0B-41B0-AB0B-AE1F1F504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01" y="0"/>
            <a:ext cx="2857500" cy="28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1E3134C-BFBF-486F-A633-1E0F12B8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23" y="-4356"/>
            <a:ext cx="2857500" cy="2857500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="" xmlns:a16="http://schemas.microsoft.com/office/drawing/2014/main" id="{870FFCB9-EB34-4537-B14F-AE68C1B86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21" y="495151"/>
            <a:ext cx="2723230" cy="27232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7FFBE95-9CBC-431F-88E2-33DC8DA37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84" y="2797594"/>
            <a:ext cx="2336446" cy="20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55E6B-2BDC-4C48-A517-6A776982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0B3E274-8830-4E66-BE27-13157354E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62" y="2531241"/>
            <a:ext cx="2723230" cy="272323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28CEDF-4384-47EC-A7C6-34EAE8706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11" y="2739941"/>
            <a:ext cx="2336446" cy="20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209FE-4801-4EEF-95F1-9805DBCB7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80946A-8B29-47A9-ACC9-63A2B4DB9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A55D89-0247-43C5-8E11-947C21AE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30" y="2514600"/>
            <a:ext cx="19050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05CE61-0E63-4003-A385-1DAB22805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90" y="1950990"/>
            <a:ext cx="16954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209FE-4801-4EEF-95F1-9805DBCB7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80946A-8B29-47A9-ACC9-63A2B4DB9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A55D89-0247-43C5-8E11-947C21AE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514600"/>
            <a:ext cx="19050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24D63A-A92D-49AE-A382-3B4D34E0C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98" y="161548"/>
            <a:ext cx="9527413" cy="71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B55F01-709E-4E8B-8BBF-8AA197B9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310743C-BC6F-4DA4-9244-9CC73C02B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55" y="1292225"/>
            <a:ext cx="6382616" cy="5200650"/>
          </a:xfrm>
        </p:spPr>
      </p:pic>
    </p:spTree>
    <p:extLst>
      <p:ext uri="{BB962C8B-B14F-4D97-AF65-F5344CB8AC3E}">
        <p14:creationId xmlns:p14="http://schemas.microsoft.com/office/powerpoint/2010/main" val="4280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4E99CE-E9F4-4629-A5EB-AFF434E98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9994461-8BEF-487E-A541-5F545AC3C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3" y="1690688"/>
            <a:ext cx="3987573" cy="4700328"/>
          </a:xfrm>
        </p:spPr>
      </p:pic>
    </p:spTree>
    <p:extLst>
      <p:ext uri="{BB962C8B-B14F-4D97-AF65-F5344CB8AC3E}">
        <p14:creationId xmlns:p14="http://schemas.microsoft.com/office/powerpoint/2010/main" val="23767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46710" y="198766"/>
            <a:ext cx="4517546" cy="34896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قطعات و اتصالات بوستری و تابلو کنترل های هوشمند اسپیکو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75" y="886563"/>
            <a:ext cx="1386888" cy="110574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5332009" y="1992302"/>
            <a:ext cx="1575392" cy="235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95" y="6293165"/>
            <a:ext cx="1183822" cy="3821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3" y="6318007"/>
            <a:ext cx="1387772" cy="35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53" y="687158"/>
            <a:ext cx="110210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14" y="6102438"/>
            <a:ext cx="1473182" cy="5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077" y="6719213"/>
            <a:ext cx="1512538" cy="7476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3" name="Rectangle 22"/>
          <p:cNvSpPr/>
          <p:nvPr/>
        </p:nvSpPr>
        <p:spPr>
          <a:xfrm>
            <a:off x="5224917" y="6715230"/>
            <a:ext cx="1676000" cy="74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4" name="Rectangle 23"/>
          <p:cNvSpPr/>
          <p:nvPr/>
        </p:nvSpPr>
        <p:spPr>
          <a:xfrm>
            <a:off x="6900917" y="6719211"/>
            <a:ext cx="1569007" cy="7476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pic>
        <p:nvPicPr>
          <p:cNvPr id="1026" name="Picture 2" descr="D:\PIC\New folder (2)\SPM9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4" y="879029"/>
            <a:ext cx="1389293" cy="11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2" y="3887476"/>
            <a:ext cx="1218354" cy="15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15" y="1992304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3" y="4824848"/>
            <a:ext cx="1578553" cy="12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>
            <a:off x="3826065" y="2232559"/>
            <a:ext cx="1392456" cy="14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khadamat.SPICO\Desktop\20171125_11202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3" y="3689474"/>
            <a:ext cx="1122014" cy="1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951181" y="77474"/>
            <a:ext cx="5358247" cy="13325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تابلو کنترل های هوشمند </a:t>
            </a:r>
          </a:p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- SPL-512&amp;532</a:t>
            </a:r>
            <a:r>
              <a:rPr lang="fa-IR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SPL912&amp;932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rtl="1">
              <a:spcAft>
                <a:spcPts val="692"/>
              </a:spcAft>
            </a:pPr>
            <a:r>
              <a:rPr lang="fa-IR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مناسب برای کنترل بوستر های دو پمپ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1719" y="1264935"/>
            <a:ext cx="1657170" cy="447615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 KW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0.37 KW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64" y="5236084"/>
            <a:ext cx="1416129" cy="45717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07" y="5339125"/>
            <a:ext cx="1671277" cy="43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E:\آموزش\SPIC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61" y="77474"/>
            <a:ext cx="1188766" cy="11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E:\cataloge\dab\DAB_LOGO%20198x7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28" y="326129"/>
            <a:ext cx="1763141" cy="6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3545627" y="1533586"/>
            <a:ext cx="1889392" cy="18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51" y="3354525"/>
            <a:ext cx="997034" cy="5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56" l="0" r="100000">
                        <a14:foregroundMark x1="15187" y1="12735" x2="15187" y2="12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25" y="3657209"/>
            <a:ext cx="2403002" cy="268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27" y="1719893"/>
            <a:ext cx="2000866" cy="1595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03771" y="3472543"/>
            <a:ext cx="134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SPL 532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022" y="3523321"/>
            <a:ext cx="95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SPL 932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93" y="2563"/>
            <a:ext cx="7987411" cy="105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8" t="53922" r="37628" b="41503"/>
          <a:stretch/>
        </p:blipFill>
        <p:spPr>
          <a:xfrm>
            <a:off x="1524000" y="6172203"/>
            <a:ext cx="9144000" cy="282389"/>
          </a:xfrm>
          <a:prstGeom prst="rect">
            <a:avLst/>
          </a:prstGeom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5"/>
          <a:stretch/>
        </p:blipFill>
        <p:spPr bwMode="auto">
          <a:xfrm rot="10800000">
            <a:off x="1524000" y="6172202"/>
            <a:ext cx="9144000" cy="14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508616" y="6096674"/>
            <a:ext cx="9144000" cy="1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76389" y="6537962"/>
            <a:ext cx="9086852" cy="208535"/>
            <a:chOff x="52389" y="4903470"/>
            <a:chExt cx="9086852" cy="156401"/>
          </a:xfrm>
        </p:grpSpPr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9" y="4903470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78" y="4903470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7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2" y="4914900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8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2" y="4914900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9" name="Picture 2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807" y="4926671"/>
              <a:ext cx="476250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0" name="Picture 2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920" y="4926671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777" y="4923134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899" y="4930802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3" name="Picture 2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845" y="4930802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4" name="Picture 3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2" y="4934141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995" y="4934141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6" name="Picture 3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969" y="4934141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7" name="Picture 3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689" y="4923134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8" name="Picture 3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663" y="4923134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9" name="Picture 3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1545" y="4923134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0" name="Picture 3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2" y="4914900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215" y="4914900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2" name="Picture 3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8228" y="4923134"/>
              <a:ext cx="481013" cy="125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4" y="1143003"/>
            <a:ext cx="1779587" cy="9867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7376" r="19681" b="53924"/>
          <a:stretch/>
        </p:blipFill>
        <p:spPr>
          <a:xfrm>
            <a:off x="3622760" y="2038843"/>
            <a:ext cx="5196192" cy="492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25083" r="18504" b="68534"/>
          <a:stretch/>
        </p:blipFill>
        <p:spPr>
          <a:xfrm>
            <a:off x="3657604" y="2543089"/>
            <a:ext cx="5185261" cy="343061"/>
          </a:xfrm>
          <a:prstGeom prst="rect">
            <a:avLst/>
          </a:prstGeom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82267"/>
            <a:ext cx="5486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97" y="2798447"/>
            <a:ext cx="10795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32" y="2886149"/>
            <a:ext cx="938213" cy="48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00" y="2860499"/>
            <a:ext cx="1328737" cy="39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373139"/>
            <a:ext cx="762000" cy="5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82" y="3449957"/>
            <a:ext cx="762000" cy="52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83" y="3488056"/>
            <a:ext cx="938213" cy="48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30" y="3432518"/>
            <a:ext cx="117633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06" y="3126105"/>
            <a:ext cx="987425" cy="7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90" y="4105277"/>
            <a:ext cx="987425" cy="51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86" y="4046222"/>
            <a:ext cx="1365250" cy="51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35" y="4105276"/>
            <a:ext cx="1011237" cy="39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85" y="4635137"/>
            <a:ext cx="822325" cy="92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71" y="4518661"/>
            <a:ext cx="579437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4" t="7494" r="39261" b="52822"/>
          <a:stretch/>
        </p:blipFill>
        <p:spPr>
          <a:xfrm>
            <a:off x="1892690" y="227963"/>
            <a:ext cx="926710" cy="11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r="2700"/>
          <a:stretch/>
        </p:blipFill>
        <p:spPr bwMode="auto">
          <a:xfrm>
            <a:off x="3832101" y="3769573"/>
            <a:ext cx="4637822" cy="290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22077" y="123156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تابلو کنترل هوشمند مدل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SPL-5 &amp; SPL-9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75857" y="671987"/>
            <a:ext cx="7934824" cy="2972409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تابلو کنترل هوشمند و دیجیتالی سری </a:t>
            </a:r>
            <a:r>
              <a:rPr lang="en-US" sz="1400" b="1" dirty="0">
                <a:cs typeface="B Nazanin" pitchFamily="2" charset="-78"/>
              </a:rPr>
              <a:t>SPL-5 &amp; SPL-9</a:t>
            </a:r>
            <a:r>
              <a:rPr lang="fa-IR" sz="1400" b="1" dirty="0">
                <a:cs typeface="B Nazanin" pitchFamily="2" charset="-78"/>
              </a:rPr>
              <a:t> با کارکرد </a:t>
            </a:r>
            <a:r>
              <a:rPr lang="en-US" sz="1400" b="1" dirty="0">
                <a:cs typeface="B Nazanin" pitchFamily="2" charset="-78"/>
              </a:rPr>
              <a:t>380V</a:t>
            </a:r>
            <a:r>
              <a:rPr lang="fa-IR" sz="1400" b="1" dirty="0">
                <a:cs typeface="B Nazanin" pitchFamily="2" charset="-78"/>
              </a:rPr>
              <a:t> و </a:t>
            </a:r>
            <a:r>
              <a:rPr lang="en-US" sz="1400" b="1" dirty="0">
                <a:cs typeface="B Nazanin" pitchFamily="2" charset="-78"/>
              </a:rPr>
              <a:t>220V</a:t>
            </a:r>
            <a:r>
              <a:rPr lang="fa-IR" sz="1400" b="1" dirty="0">
                <a:cs typeface="B Nazanin" pitchFamily="2" charset="-78"/>
              </a:rPr>
              <a:t> تا قدرت </a:t>
            </a:r>
            <a:r>
              <a:rPr lang="en-US" sz="1400" b="1" dirty="0">
                <a:cs typeface="B Nazanin" pitchFamily="2" charset="-78"/>
              </a:rPr>
              <a:t>15KW</a:t>
            </a:r>
            <a:r>
              <a:rPr lang="fa-IR" sz="1400" b="1" dirty="0">
                <a:cs typeface="B Nazanin" pitchFamily="2" charset="-78"/>
              </a:rPr>
              <a:t> برای کنترل و راه اندازی دو دستگاه پمپ با همکاری دو شرکت چینی و تایوانی </a:t>
            </a:r>
            <a:r>
              <a:rPr lang="en-US" sz="1400" b="1" dirty="0">
                <a:cs typeface="B Nazanin" pitchFamily="2" charset="-78"/>
              </a:rPr>
              <a:t>Leading Science</a:t>
            </a:r>
            <a:r>
              <a:rPr lang="fa-IR" sz="1400" b="1" dirty="0">
                <a:cs typeface="B Nazanin" pitchFamily="2" charset="-78"/>
              </a:rPr>
              <a:t> طراحی و ساخته شده است و توانائی کنترل سطح سیال پر شونده و یا تخلیه شونده و همچنین کنترل فشار سیال توسط کلید تحت فشار همزمان برای دو دستگاه پمپ را دارد و می تواند کاربردی مفید برای سیستم های بوستر پمپ با قدرتهای مناسب را داشته باشد.بهترین کاربرد این تابلو برای راه اندازی پمپ های شناور،کفکش، لجنکش و همچنین پمپ های خطی کوچک و متوسط برای دو دستگاه پمپ بصورت جداگانه و یا بوستر پمپ 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solidFill>
                  <a:srgbClr val="002060"/>
                </a:solidFill>
                <a:cs typeface="B Nazanin" pitchFamily="2" charset="-78"/>
              </a:rPr>
              <a:t>از خصوصیات منحصر بفرد این تابلو ، داشتن سیستم های محافظتی قابل اعتماد و حساس در مقابل اختلالات پمپ ناشی از خشک کارکردن،دوفاز شدن ، جریان بیش از اندازه و افت و افزایش ولتاژ و شوک الکتریکی می باشد و قادر است سطح مایع مخازن را بوسیله فلوتر مکانیکی و یا الکترودهای حساس کنترل نماید.</a:t>
            </a:r>
          </a:p>
        </p:txBody>
      </p:sp>
    </p:spTree>
    <p:extLst>
      <p:ext uri="{BB962C8B-B14F-4D97-AF65-F5344CB8AC3E}">
        <p14:creationId xmlns:p14="http://schemas.microsoft.com/office/powerpoint/2010/main" val="21773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0858" y="198803"/>
            <a:ext cx="5186455" cy="2793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400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خصوصیات  و قابلیت های تابلو کنترل هوشمند مدل </a:t>
            </a:r>
            <a:r>
              <a:rPr lang="en-US" sz="1400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SPL-5 &amp; SPL-9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06686" y="718407"/>
            <a:ext cx="6662056" cy="5603898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b="1" dirty="0">
                <a:solidFill>
                  <a:srgbClr val="FF0000"/>
                </a:solidFill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کنترل سطح مایع تخلیه شونده با نصب فلوتر مکانیکی و یا الکترودهای حساس مایعات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- کنترل سطح مایع پر شونده با نصب فلوتر مکانیکی و یا الکترودهای </a:t>
            </a:r>
            <a:r>
              <a:rPr lang="fa-IR" sz="1600" b="1" dirty="0" smtClean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حسگر مایعات</a:t>
            </a:r>
            <a:endParaRPr lang="fa-IR" sz="1600" b="1" dirty="0">
              <a:solidFill>
                <a:schemeClr val="accent1">
                  <a:lumMod val="75000"/>
                </a:schemeClr>
              </a:solidFill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- کنترل فشار مایعات مصرفی با نصب کلید تحت فشار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7030A0"/>
                </a:solidFill>
                <a:cs typeface="B Nazanin" pitchFamily="2" charset="-78"/>
              </a:rPr>
              <a:t>کارکرد بصورت دستی و اتوماتیک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- محافظت در مقابل خالی کار کردن بدون نصب سنسور و یا فلوتر مکانیکی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- محافظت در مقابل افزایش و افت ولتاژ برق شبکه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rgbClr val="0070C0"/>
                </a:solidFill>
                <a:cs typeface="B Nazanin" pitchFamily="2" charset="-78"/>
              </a:rPr>
              <a:t>- محافظت در مقابل افزایش جریان بیش از اندازه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محافظت در مقابل شوک شدید اتصال کوتاه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7030A0"/>
                </a:solidFill>
                <a:cs typeface="B Nazanin" pitchFamily="2" charset="-78"/>
              </a:rPr>
              <a:t>مخافظت در مقابل قطع یک فاز در مدلهای سه فاز(دوفاز شدن)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مجهز به کلید فشاری جهت ذخیره کردن اطلاعات اولیه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نشاندهنده کل کارکرد پمپ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0070C0"/>
                </a:solidFill>
                <a:cs typeface="B Nazanin" pitchFamily="2" charset="-78"/>
              </a:rPr>
              <a:t>قابلیت تنظیم کلیه پارامترهای حفاظتی پمپ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قابلیت برنامه ریزی و کنترل کامل بوسیله کامپیوتر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قابلیت کنترل از راه دور(در مدل </a:t>
            </a:r>
            <a:r>
              <a:rPr lang="en-US" sz="1600" b="1" dirty="0">
                <a:solidFill>
                  <a:srgbClr val="FF0000"/>
                </a:solidFill>
                <a:cs typeface="B Nazanin" pitchFamily="2" charset="-78"/>
              </a:rPr>
              <a:t>SPL-9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)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- دارای نمایشگر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LCD </a:t>
            </a:r>
            <a:r>
              <a:rPr lang="fa-IR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 رنگی جهت نشان دادن عملکرد </a:t>
            </a:r>
            <a:r>
              <a:rPr lang="fa-IR" sz="1600" b="1" dirty="0" smtClean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پمپ</a:t>
            </a:r>
            <a:endParaRPr lang="fa-IR" sz="1600" b="1" dirty="0">
              <a:solidFill>
                <a:schemeClr val="accent2">
                  <a:lumMod val="75000"/>
                </a:schemeClr>
              </a:solidFill>
              <a:cs typeface="B Nazanin" pitchFamily="2" charset="-78"/>
            </a:endParaRPr>
          </a:p>
        </p:txBody>
      </p:sp>
      <p:pic>
        <p:nvPicPr>
          <p:cNvPr id="39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1855184" y="2840389"/>
            <a:ext cx="1938237" cy="18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62" y="5155207"/>
            <a:ext cx="973290" cy="53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11" y="794607"/>
            <a:ext cx="2000866" cy="1595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1450" y="2471057"/>
            <a:ext cx="134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SPL 532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5804" y="4804123"/>
            <a:ext cx="95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SPL 932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0858" y="198803"/>
            <a:ext cx="5186455" cy="2793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400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خصوصیات  و قابلیت های تابلو کنترل هوشمند مدل </a:t>
            </a:r>
            <a:r>
              <a:rPr lang="en-US" sz="1400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SPL-5 &amp; SPL-9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06686" y="777103"/>
            <a:ext cx="6662056" cy="4126571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600" b="1" dirty="0" smtClean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7030A0"/>
                </a:solidFill>
                <a:cs typeface="B Nazanin" pitchFamily="2" charset="-78"/>
              </a:rPr>
              <a:t>مخافظت در مقابل قطع یک فاز در مدلهای سه فاز(دوفاز شدن)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مجهز به کلید فشاری جهت ذخیره کردن اطلاعات اولیه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نشاندهنده کل کارکرد پمپ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0070C0"/>
                </a:solidFill>
                <a:cs typeface="B Nazanin" pitchFamily="2" charset="-78"/>
              </a:rPr>
              <a:t>قابلیت تنظیم کلیه پارامترهای حفاظتی پمپ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قابلیت برنامه ریزی و کنترل کامل بوسیله کامپیوتر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قابلیت کنترل از راه دور(در مدل </a:t>
            </a:r>
            <a:r>
              <a:rPr lang="en-US" sz="1600" b="1" dirty="0">
                <a:solidFill>
                  <a:srgbClr val="FF0000"/>
                </a:solidFill>
                <a:cs typeface="B Nazanin" pitchFamily="2" charset="-78"/>
              </a:rPr>
              <a:t>SPL-9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)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- دارای نمایشگر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LCD </a:t>
            </a:r>
            <a:r>
              <a:rPr lang="fa-IR" sz="16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 رنگی جهت نشان دادن عملکرد پمپ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solidFill>
                  <a:srgbClr val="7030A0"/>
                </a:solidFill>
                <a:cs typeface="B Nazanin" pitchFamily="2" charset="-78"/>
              </a:rPr>
              <a:t>- قابلیت نمایش پنج خطای آخر ثبت شده در حافظه دستگاه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دارای سیستم ضد زنگزدگی شفت موتور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دارای پورت ارتباطی </a:t>
            </a:r>
            <a:r>
              <a:rPr lang="en-US" sz="1600" b="1" dirty="0">
                <a:solidFill>
                  <a:srgbClr val="00B050"/>
                </a:solidFill>
                <a:cs typeface="B Nazanin" pitchFamily="2" charset="-78"/>
              </a:rPr>
              <a:t>RS-458</a:t>
            </a:r>
            <a:endParaRPr lang="fa-IR" sz="1600" b="1" dirty="0">
              <a:solidFill>
                <a:srgbClr val="00B050"/>
              </a:solidFill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itchFamily="2" charset="-78"/>
              </a:rPr>
              <a:t>- 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دارای پورت ارتباطی با اورولود حرارتی داخل سیم پیچی(در مدل </a:t>
            </a:r>
            <a:r>
              <a:rPr lang="en-US" sz="1600" b="1" dirty="0">
                <a:solidFill>
                  <a:srgbClr val="FF0000"/>
                </a:solidFill>
                <a:cs typeface="B Nazanin" pitchFamily="2" charset="-78"/>
              </a:rPr>
              <a:t>SPL-9</a:t>
            </a:r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)</a:t>
            </a:r>
          </a:p>
        </p:txBody>
      </p:sp>
      <p:pic>
        <p:nvPicPr>
          <p:cNvPr id="39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1855184" y="2840389"/>
            <a:ext cx="1938237" cy="18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62" y="5155207"/>
            <a:ext cx="973290" cy="53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11" y="794607"/>
            <a:ext cx="2000866" cy="1595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1450" y="2471057"/>
            <a:ext cx="134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SPL 532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5804" y="4804123"/>
            <a:ext cx="95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SPL 932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72" y="1967696"/>
            <a:ext cx="3217762" cy="2413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68" y="2118165"/>
            <a:ext cx="3480293" cy="24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35" y="1440466"/>
            <a:ext cx="8049611" cy="44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1" name="Picture 2" descr="C:\Users\khadamat.SPICO\Desktop\2_1_126571764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5333" l="4125" r="96625">
                        <a14:foregroundMark x1="29750" y1="68000" x2="29750" y2="68000"/>
                        <a14:foregroundMark x1="32000" y1="66167" x2="32000" y2="66167"/>
                        <a14:foregroundMark x1="60125" y1="66333" x2="60125" y2="66333"/>
                        <a14:foregroundMark x1="61625" y1="56667" x2="61625" y2="56667"/>
                        <a14:foregroundMark x1="61875" y1="61167" x2="61875" y2="61167"/>
                        <a14:foregroundMark x1="60375" y1="58667" x2="60375" y2="58667"/>
                        <a14:backgroundMark x1="76125" y1="32833" x2="76125" y2="32833"/>
                        <a14:backgroundMark x1="76125" y1="36167" x2="76125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32" y="4406723"/>
            <a:ext cx="1591233" cy="12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hadamat.SPICO\Desktop\BOOSTER\20171120_1629\20171120_1458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21910" r="23896" b="49893"/>
          <a:stretch/>
        </p:blipFill>
        <p:spPr bwMode="auto">
          <a:xfrm>
            <a:off x="2685986" y="3571107"/>
            <a:ext cx="1253431" cy="87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89" y="4868274"/>
            <a:ext cx="810557" cy="49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 flipH="1">
            <a:off x="6508761" y="5815692"/>
            <a:ext cx="933235" cy="1003223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4001941" y="4128141"/>
            <a:ext cx="1432846" cy="712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741106" y="5349227"/>
            <a:ext cx="498516" cy="255639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1246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پمپ 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793924" y="5366053"/>
            <a:ext cx="498516" cy="245060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117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پمپ 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547634" y="4561251"/>
            <a:ext cx="759601" cy="426199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117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کلید تحت فشار 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722077" y="4627128"/>
            <a:ext cx="818576" cy="426199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117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کلید تحت فشار 2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29" y="4868274"/>
            <a:ext cx="810557" cy="49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urved Connector 19"/>
          <p:cNvCxnSpPr>
            <a:endCxn id="16" idx="0"/>
          </p:cNvCxnSpPr>
          <p:nvPr/>
        </p:nvCxnSpPr>
        <p:spPr>
          <a:xfrm rot="16200000" flipH="1">
            <a:off x="7001681" y="3891488"/>
            <a:ext cx="1297166" cy="656405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19" idx="0"/>
          </p:cNvCxnSpPr>
          <p:nvPr/>
        </p:nvCxnSpPr>
        <p:spPr>
          <a:xfrm rot="16200000" flipH="1">
            <a:off x="6276389" y="4082355"/>
            <a:ext cx="1166559" cy="405278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6200000" flipH="1">
            <a:off x="5062250" y="4405737"/>
            <a:ext cx="2256596" cy="687608"/>
          </a:xfrm>
          <a:prstGeom prst="curvedConnector3">
            <a:avLst>
              <a:gd name="adj1" fmla="val 37249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6200000" flipH="1">
            <a:off x="4811054" y="3931551"/>
            <a:ext cx="1170794" cy="302364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5400000">
            <a:off x="4277369" y="3936926"/>
            <a:ext cx="1084076" cy="204894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4214532" y="84698"/>
            <a:ext cx="3825685" cy="37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khadamat.SPICO\Desktop\BOOSTER\20171120_1629\20171120_14562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5" b="16649"/>
          <a:stretch/>
        </p:blipFill>
        <p:spPr bwMode="auto">
          <a:xfrm>
            <a:off x="4393956" y="1857917"/>
            <a:ext cx="3481868" cy="1464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9" grpId="0"/>
      <p:bldP spid="60" grpId="0"/>
      <p:bldP spid="62" grpId="0"/>
      <p:bldP spid="6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053" y1="74048" x2="68053" y2="74048"/>
                        <a14:foregroundMark x1="3403" y1="15238" x2="3403" y2="15238"/>
                        <a14:foregroundMark x1="4064" y1="20952" x2="4064" y2="20952"/>
                        <a14:foregroundMark x1="7183" y1="23095" x2="7183" y2="23095"/>
                        <a14:foregroundMark x1="6144" y1="27143" x2="6144" y2="27143"/>
                        <a14:foregroundMark x1="3781" y1="26667" x2="3781" y2="26667"/>
                        <a14:foregroundMark x1="7750" y1="54286" x2="7750" y2="54286"/>
                        <a14:foregroundMark x1="3214" y1="53810" x2="3214" y2="53810"/>
                        <a14:foregroundMark x1="4442" y1="49524" x2="4442" y2="49524"/>
                        <a14:foregroundMark x1="7372" y1="46905" x2="7372" y2="46905"/>
                        <a14:foregroundMark x1="6522" y1="46905" x2="6522" y2="46905"/>
                        <a14:foregroundMark x1="3781" y1="45952" x2="3781" y2="45952"/>
                        <a14:foregroundMark x1="6900" y1="61190" x2="6900" y2="61190"/>
                        <a14:foregroundMark x1="42628" y1="61190" x2="42628" y2="61190"/>
                        <a14:foregroundMark x1="24386" y1="75952" x2="24291" y2="75238"/>
                        <a14:foregroundMark x1="26560" y1="73571" x2="26560" y2="73571"/>
                        <a14:foregroundMark x1="25898" y1="72381" x2="25898" y2="72381"/>
                        <a14:backgroundMark x1="11626" y1="80952" x2="11626" y2="80952"/>
                        <a14:backgroundMark x1="12949" y1="80476" x2="12949" y2="80476"/>
                        <a14:backgroundMark x1="14556" y1="79286" x2="14556" y2="79286"/>
                        <a14:backgroundMark x1="18336" y1="77143" x2="43762" y2="62143"/>
                        <a14:backgroundMark x1="18620" y1="76429" x2="10870" y2="8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67" y="4180115"/>
            <a:ext cx="5332307" cy="211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09" y="647572"/>
            <a:ext cx="6472823" cy="198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722077" y="3908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083695" y="2802575"/>
            <a:ext cx="44866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570515" y="3439886"/>
            <a:ext cx="5687185" cy="31014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1600" dirty="0">
                <a:solidFill>
                  <a:srgbClr val="00B050"/>
                </a:solidFill>
                <a:cs typeface="B Titr" pitchFamily="2" charset="-78"/>
              </a:rPr>
              <a:t>انتخاب شرایط تابلو برای کارکرد با فلوتر مکانیکی و یا کنترل با کلید تحت فشار</a:t>
            </a:r>
          </a:p>
        </p:txBody>
      </p:sp>
    </p:spTree>
    <p:extLst>
      <p:ext uri="{BB962C8B-B14F-4D97-AF65-F5344CB8AC3E}">
        <p14:creationId xmlns:p14="http://schemas.microsoft.com/office/powerpoint/2010/main" val="572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59" y="2117605"/>
            <a:ext cx="4288970" cy="331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722077" y="3908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38" y="714858"/>
            <a:ext cx="527538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008914" y="714857"/>
            <a:ext cx="3657821" cy="1402748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600" dirty="0">
                <a:solidFill>
                  <a:srgbClr val="00B050"/>
                </a:solidFill>
                <a:cs typeface="B Titr" pitchFamily="2" charset="-78"/>
              </a:rPr>
              <a:t>بوستر کردن دو پمپ لجنکش و یا شناور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>
                <a:cs typeface="B Nazanin" pitchFamily="2" charset="-78"/>
              </a:rPr>
              <a:t>مناسب برای آبرسانی و یا تخلیه فاضلاب همراه با زهکشی و هشدار در برابر بالا آمدن بیش ازحد سطح سیال و راه اندازی هردو پمپ در صورت نیاز به جریان آب بیشتر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45" y="2354227"/>
            <a:ext cx="2721965" cy="218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6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722077" y="3908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275" y="736752"/>
            <a:ext cx="4615877" cy="14273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700" dirty="0">
                <a:solidFill>
                  <a:srgbClr val="00B050"/>
                </a:solidFill>
                <a:cs typeface="B Titr" pitchFamily="2" charset="-78"/>
              </a:rPr>
              <a:t>بوستر کردن دو پمپ سانتریفیوژ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مناسب جهت آبرسانی در سیستمهای بوستری به همراه کنترل فشار ازطریق کلید تحت فشار و یا منبع تحت فشار وراه اندازی هردو پمپ در صورت نیاز به فشار بیشتر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95" y="865264"/>
            <a:ext cx="1337733" cy="11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56" y="2460094"/>
            <a:ext cx="82581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9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722077" y="3908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42" y="2164062"/>
            <a:ext cx="6092494" cy="395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00" y="2538983"/>
            <a:ext cx="2143277" cy="207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68275" y="736752"/>
            <a:ext cx="4615877" cy="14273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700" dirty="0">
                <a:solidFill>
                  <a:srgbClr val="00B050"/>
                </a:solidFill>
                <a:cs typeface="B Titr" pitchFamily="2" charset="-78"/>
              </a:rPr>
              <a:t>بوستر کردن دو پمپ سانتریفیوژ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مناسب جهت آبرسانی در سیستمهای بوستری به همراه کنترل فشار ازطریق کلید تحت فشار و یا منبع تحت فشار وراه اندازی هردو پمپ در صورت نیاز به فشار بیشتر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95" y="865264"/>
            <a:ext cx="1337733" cy="11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7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4"/>
          <a:stretch/>
        </p:blipFill>
        <p:spPr>
          <a:xfrm rot="16200000">
            <a:off x="2644952" y="-1119330"/>
            <a:ext cx="6903723" cy="914237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93" y="2158730"/>
            <a:ext cx="2871787" cy="345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67" y="0"/>
            <a:ext cx="3523276" cy="223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6" y="2013398"/>
            <a:ext cx="1203786" cy="283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25" y="4745357"/>
            <a:ext cx="3451225" cy="215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 b="20237"/>
          <a:stretch/>
        </p:blipFill>
        <p:spPr bwMode="auto">
          <a:xfrm>
            <a:off x="10561656" y="-3"/>
            <a:ext cx="46056" cy="690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995" r="-1"/>
          <a:stretch/>
        </p:blipFill>
        <p:spPr bwMode="auto">
          <a:xfrm>
            <a:off x="10469226" y="2"/>
            <a:ext cx="92430" cy="686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337" y="-45721"/>
            <a:ext cx="73998" cy="695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1"/>
            <a:ext cx="1127706" cy="142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34440"/>
            <a:ext cx="5334000" cy="95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20" y="2616201"/>
            <a:ext cx="3938587" cy="66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4" y="6199338"/>
            <a:ext cx="1427163" cy="46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01" y="6199338"/>
            <a:ext cx="1547813" cy="43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9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722077" y="3908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کلید تحت فشار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72" y="2538982"/>
            <a:ext cx="2143277" cy="207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68275" y="736752"/>
            <a:ext cx="4615877" cy="45204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700" dirty="0">
                <a:solidFill>
                  <a:srgbClr val="00B050"/>
                </a:solidFill>
                <a:cs typeface="B Titr" pitchFamily="2" charset="-78"/>
              </a:rPr>
              <a:t>بوستر کردن دو پمپ </a:t>
            </a:r>
            <a:r>
              <a:rPr lang="fa-IR" sz="1700" dirty="0" smtClean="0">
                <a:solidFill>
                  <a:srgbClr val="00B050"/>
                </a:solidFill>
                <a:cs typeface="B Titr" pitchFamily="2" charset="-78"/>
              </a:rPr>
              <a:t>سانتریفیوژ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52" y="865264"/>
            <a:ext cx="1337733" cy="11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49" y="1332616"/>
            <a:ext cx="81534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2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بوسترهای دو پمپ به همراه </a:t>
            </a:r>
            <a:endParaRPr lang="en-US" sz="762" dirty="0">
              <a:latin typeface="Calibri"/>
              <a:ea typeface="Calibri"/>
              <a:cs typeface="Arial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تابلو کنترل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SP-L912&amp;932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38" name="Picture 3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8773640" y="2552808"/>
            <a:ext cx="1382814" cy="2103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56636"/>
              </p:ext>
            </p:extLst>
          </p:nvPr>
        </p:nvGraphicFramePr>
        <p:xfrm>
          <a:off x="3789041" y="1276316"/>
          <a:ext cx="4139367" cy="513456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04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7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05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23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88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3065">
                <a:tc gridSpan="4"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ابعاد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شرح</a:t>
                      </a:r>
                      <a:r>
                        <a:rPr lang="fa-IR" sz="1200" b="1" baseline="0" dirty="0"/>
                        <a:t> کالا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2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000" b="1" dirty="0">
                          <a:effectLst/>
                        </a:rPr>
                        <a:t>سایز دهانه خروجی پمپ</a:t>
                      </a:r>
                      <a:endParaRPr lang="en-US" sz="10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000" b="1" dirty="0">
                          <a:effectLst/>
                        </a:rPr>
                        <a:t>سایز دهانه ورودی پمپ</a:t>
                      </a:r>
                      <a:endParaRPr lang="en-US" sz="10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طول منیفولد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قطر لوله منیفولد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منیفولد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53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500 &amp; 700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 ½”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4”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305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720*340*54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620*290*50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520*245*54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/>
                        <a:t>صفحه اصلی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3065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310*370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>
                          <a:cs typeface="B Nazanin" pitchFamily="2" charset="-78"/>
                        </a:rPr>
                        <a:t>صفحه تابلو (طول*عرض)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3065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800*90</a:t>
                      </a:r>
                    </a:p>
                  </a:txBody>
                  <a:tcPr marL="47478" marR="47478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480*90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dirty="0">
                          <a:cs typeface="B Nazanin" pitchFamily="2" charset="-78"/>
                        </a:rPr>
                        <a:t>پایه تابلو (طول*عرض)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3863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 ½” 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 F </a:t>
                      </a:r>
                      <a:r>
                        <a:rPr lang="fa-IR" sz="1200" b="1" dirty="0"/>
                        <a:t>درپوش گالوانیزه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9305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2”</a:t>
                      </a: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M-M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fa-IR" sz="1200" b="1" dirty="0"/>
                        <a:t>مغذی گالوانیزه</a:t>
                      </a:r>
                      <a:r>
                        <a:rPr lang="en-US" sz="1200" b="1" dirty="0"/>
                        <a:t> 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243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شیر طرح گازی مهره </a:t>
                      </a:r>
                      <a:r>
                        <a:rPr lang="en-US" sz="1200" b="1" dirty="0"/>
                        <a:t>M-F </a:t>
                      </a:r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ماسوره دار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305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1”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3”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M-F </a:t>
                      </a:r>
                      <a:r>
                        <a:rPr lang="fa-IR" sz="1200" b="1" dirty="0">
                          <a:cs typeface="B Nazanin" pitchFamily="2" charset="-78"/>
                        </a:rPr>
                        <a:t>شیر طرح گازی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0580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3/4”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2 ½”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M-F</a:t>
                      </a:r>
                      <a:r>
                        <a:rPr lang="fa-IR" sz="1200" b="1" dirty="0">
                          <a:cs typeface="B Nazanin" pitchFamily="2" charset="-78"/>
                        </a:rPr>
                        <a:t>تبدیل سه تکه برنزی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9305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dirty="0">
                          <a:effectLst/>
                        </a:rPr>
                        <a:t>از </a:t>
                      </a:r>
                      <a:r>
                        <a:rPr lang="en-US" sz="1200" b="1" dirty="0">
                          <a:effectLst/>
                        </a:rPr>
                        <a:t>3/8”</a:t>
                      </a:r>
                      <a:r>
                        <a:rPr lang="fa-IR" sz="1200" b="1" dirty="0">
                          <a:effectLst/>
                        </a:rPr>
                        <a:t> تا </a:t>
                      </a:r>
                      <a:r>
                        <a:rPr lang="en-US" sz="1200" b="1" dirty="0">
                          <a:effectLst/>
                        </a:rPr>
                        <a:t>4”</a:t>
                      </a:r>
                      <a:endParaRPr lang="en-US" sz="12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F-F</a:t>
                      </a:r>
                      <a:r>
                        <a:rPr lang="fa-IR" sz="1200" b="1" dirty="0">
                          <a:cs typeface="B Nazanin" pitchFamily="2" charset="-78"/>
                        </a:rPr>
                        <a:t>شیر یکطرفه برنزی</a:t>
                      </a:r>
                      <a:endParaRPr lang="en-US" sz="12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8" name="Picture 4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95" y="2889349"/>
            <a:ext cx="1206744" cy="71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2617905" y="2162093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88" y="3914873"/>
            <a:ext cx="498516" cy="60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88" y="1326429"/>
            <a:ext cx="459897" cy="5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2060" y="3943379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2726428" y="5701918"/>
            <a:ext cx="935235" cy="47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77" y="4656547"/>
            <a:ext cx="505082" cy="59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56" l="0" r="100000">
                        <a14:foregroundMark x1="15187" y1="12735" x2="15187" y2="12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597" y="4823383"/>
            <a:ext cx="1569993" cy="175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8071984" y="490766"/>
            <a:ext cx="1706929" cy="16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16" y="2162093"/>
            <a:ext cx="713099" cy="39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721539" y="490759"/>
            <a:ext cx="1284005" cy="52558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rtl="1"/>
            <a:r>
              <a:rPr lang="fa-IR" sz="1400" b="1" dirty="0" smtClean="0">
                <a:solidFill>
                  <a:srgbClr val="FF0000"/>
                </a:solidFill>
              </a:rPr>
              <a:t>بیرون </a:t>
            </a:r>
            <a:r>
              <a:rPr lang="fa-IR" sz="1400" b="1" dirty="0">
                <a:solidFill>
                  <a:srgbClr val="FF0000"/>
                </a:solidFill>
              </a:rPr>
              <a:t>رزوه=</a:t>
            </a:r>
            <a:r>
              <a:rPr lang="en-US" sz="1400" b="1" dirty="0">
                <a:solidFill>
                  <a:srgbClr val="FF0000"/>
                </a:solidFill>
              </a:rPr>
              <a:t>M</a:t>
            </a:r>
          </a:p>
          <a:p>
            <a:pPr rtl="1"/>
            <a:r>
              <a:rPr lang="fa-IR" sz="1400" b="1" dirty="0">
                <a:solidFill>
                  <a:srgbClr val="FF0000"/>
                </a:solidFill>
              </a:rPr>
              <a:t>داخل رزوه=</a:t>
            </a:r>
            <a:r>
              <a:rPr lang="en-US" sz="1400" b="1" dirty="0">
                <a:solidFill>
                  <a:srgbClr val="FF0000"/>
                </a:solidFill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B Titr" pitchFamily="2" charset="-78"/>
              </a:rPr>
              <a:t>F </a:t>
            </a:r>
          </a:p>
        </p:txBody>
      </p:sp>
    </p:spTree>
    <p:extLst>
      <p:ext uri="{BB962C8B-B14F-4D97-AF65-F5344CB8AC3E}">
        <p14:creationId xmlns:p14="http://schemas.microsoft.com/office/powerpoint/2010/main" val="22077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http://www.fome.it/dataload/prod/norm/scheda_184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>
            <a:off x="7556812" y="1811644"/>
            <a:ext cx="868530" cy="116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65" y="5579189"/>
            <a:ext cx="832080" cy="1007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/>
          <p:nvPr/>
        </p:nvCxnSpPr>
        <p:spPr>
          <a:xfrm rot="5400000">
            <a:off x="4706395" y="4282722"/>
            <a:ext cx="2119965" cy="559545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0" name="Picture 4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3770775" y="827484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7" y="4244498"/>
            <a:ext cx="573146" cy="72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 descr="http://www.fome.it/dataload/prod/norm/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6609695" y="5522773"/>
            <a:ext cx="1381382" cy="6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818889" y="1790600"/>
            <a:ext cx="1067185" cy="79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565" y="1502081"/>
            <a:ext cx="2221876" cy="244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urved Connector 23"/>
          <p:cNvCxnSpPr/>
          <p:nvPr/>
        </p:nvCxnSpPr>
        <p:spPr>
          <a:xfrm rot="16200000" flipH="1">
            <a:off x="5699003" y="3929334"/>
            <a:ext cx="2073144" cy="111373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5400000" flipH="1" flipV="1">
            <a:off x="5905528" y="1432135"/>
            <a:ext cx="1433967" cy="442529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2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79" y="487750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Curved Connector 62"/>
          <p:cNvCxnSpPr/>
          <p:nvPr/>
        </p:nvCxnSpPr>
        <p:spPr>
          <a:xfrm rot="5400000" flipH="1" flipV="1">
            <a:off x="7114332" y="2725244"/>
            <a:ext cx="797628" cy="797084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Curved Connector 94"/>
          <p:cNvCxnSpPr/>
          <p:nvPr/>
        </p:nvCxnSpPr>
        <p:spPr>
          <a:xfrm>
            <a:off x="6275366" y="3379150"/>
            <a:ext cx="1316184" cy="1183345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9" name="Curved Connector 98"/>
          <p:cNvCxnSpPr/>
          <p:nvPr/>
        </p:nvCxnSpPr>
        <p:spPr>
          <a:xfrm rot="10800000">
            <a:off x="4500746" y="1192518"/>
            <a:ext cx="1495550" cy="1488709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5" name="Picture 104" descr="http://www.fome.it/dataload/prod/norm/183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44981" y="5276562"/>
            <a:ext cx="1760421" cy="1011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Curved Connector 108"/>
          <p:cNvCxnSpPr/>
          <p:nvPr/>
        </p:nvCxnSpPr>
        <p:spPr>
          <a:xfrm rot="5400000">
            <a:off x="4183891" y="3779916"/>
            <a:ext cx="1269961" cy="1019312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Curved Connector 113"/>
          <p:cNvCxnSpPr/>
          <p:nvPr/>
        </p:nvCxnSpPr>
        <p:spPr>
          <a:xfrm rot="10800000">
            <a:off x="4861895" y="2481820"/>
            <a:ext cx="735535" cy="641968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6" name="Curved Connector 115"/>
          <p:cNvCxnSpPr/>
          <p:nvPr/>
        </p:nvCxnSpPr>
        <p:spPr>
          <a:xfrm rot="10800000" flipV="1">
            <a:off x="4500746" y="3179629"/>
            <a:ext cx="640120" cy="342971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8" name="Picture 117" descr="http://www.fome.it/dataload/prod/norm/scheda_18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95" y="3296712"/>
            <a:ext cx="505082" cy="59838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77"/>
          <p:cNvSpPr/>
          <p:nvPr/>
        </p:nvSpPr>
        <p:spPr>
          <a:xfrm>
            <a:off x="6220530" y="299855"/>
            <a:ext cx="76102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خروجی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 rot="16200000">
            <a:off x="3716814" y="5655928"/>
            <a:ext cx="74018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ورودی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76305" y="1617929"/>
            <a:ext cx="1009492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بیس پلیت و پایه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52796" y="3104003"/>
            <a:ext cx="8139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درپوش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84192" y="6214025"/>
            <a:ext cx="733775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مغذی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21637" y="594564"/>
            <a:ext cx="15080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 مهره ماسوره دار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812526" y="2425536"/>
            <a:ext cx="76263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396343" y="4003154"/>
            <a:ext cx="96941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تبدیل سه تکه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45177" y="6469953"/>
            <a:ext cx="92934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یکطرفه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7016466" y="1295529"/>
            <a:ext cx="452719" cy="41310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387049" y="1085980"/>
            <a:ext cx="103514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صفحه نگهدارنده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5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20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98DAE2-5402-4D91-8118-28731265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46ADB15-8928-459F-9123-14206C5E1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51" y="1154164"/>
            <a:ext cx="2143125" cy="196215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A4EED7-12BA-4594-8190-1D062311F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59" y="828274"/>
            <a:ext cx="4124325" cy="2609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82" y="1390692"/>
            <a:ext cx="1684318" cy="224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1592482" y="3852470"/>
            <a:ext cx="3589118" cy="247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fome.it/dataload/prod/norm/18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77" y="3116314"/>
            <a:ext cx="3151693" cy="276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50" y="5439833"/>
            <a:ext cx="3804064" cy="8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2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0778" y="1110896"/>
            <a:ext cx="3240360" cy="1296144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3345" y="737009"/>
          <a:ext cx="3345075" cy="2014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38578" y="255692"/>
            <a:ext cx="180049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25" name="Picture 24" descr="http://www.fome.it/dataload/prod/norm/1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 rot="16200000">
            <a:off x="6236433" y="4655402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209652" y="3729335"/>
            <a:ext cx="193625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02822" y="4276479"/>
          <a:ext cx="3270120" cy="219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198670" y="3578555"/>
            <a:ext cx="32310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http://www.fome.it/dataload/prod/norm/scheda_17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8" y="2780928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6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93321" y="34597"/>
            <a:ext cx="1954381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1844" y="1368940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4968356" y="2282411"/>
            <a:ext cx="1274314" cy="13137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02822" y="449391"/>
          <a:ext cx="3345075" cy="1896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1,92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3,34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3,10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390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741035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http://www.fome.it/dataload/prod/norm/18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911603" y="4072852"/>
            <a:ext cx="2480541" cy="1538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78427" y="5722178"/>
          <a:ext cx="4273061" cy="1083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0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2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97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0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9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0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CODE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DESCRIPTION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CARRYING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CAPACITY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PUMP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150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5294257" y="3728111"/>
            <a:ext cx="1555234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2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98" y="6336408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39085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fome.it/dataload/prod/norm/scheda_184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 flipH="1">
            <a:off x="6389214" y="3493690"/>
            <a:ext cx="2500661" cy="221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07558" y="3160059"/>
            <a:ext cx="526723" cy="68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>
            <a:off x="5845916" y="2115507"/>
            <a:ext cx="1072851" cy="989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15844" y="3176972"/>
            <a:ext cx="499558" cy="6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524" y="1307985"/>
            <a:ext cx="554384" cy="5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www.fome.it/dataload/prod/norm/15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136940" y="3183998"/>
            <a:ext cx="536806" cy="65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650137" y="2996128"/>
            <a:ext cx="893947" cy="61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05" y="1307985"/>
            <a:ext cx="2813822" cy="76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fome.it/dataload/prod/norm/scheda_18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61" y="3768204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37" y="2915102"/>
            <a:ext cx="1515003" cy="115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6784853" y="39085"/>
            <a:ext cx="1709384" cy="16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http://www.fome.it/dataload/prod/norm/178.jpg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2779871" y="2645550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2" descr="C:\Users\khadamat.SPICO\Desktop\2_1_1265717642 (1)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0" b="95333" l="4125" r="96625">
                        <a14:foregroundMark x1="29750" y1="68000" x2="29750" y2="68000"/>
                        <a14:foregroundMark x1="32000" y1="66167" x2="32000" y2="66167"/>
                        <a14:foregroundMark x1="60125" y1="66333" x2="60125" y2="66333"/>
                        <a14:foregroundMark x1="61625" y1="56667" x2="61625" y2="56667"/>
                        <a14:foregroundMark x1="61875" y1="61167" x2="61875" y2="61167"/>
                        <a14:foregroundMark x1="60375" y1="58667" x2="60375" y2="58667"/>
                        <a14:backgroundMark x1="76125" y1="32833" x2="76125" y2="32833"/>
                        <a14:backgroundMark x1="76125" y1="36167" x2="76125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" t="17822" r="50419" b="18792"/>
          <a:stretch/>
        </p:blipFill>
        <p:spPr bwMode="auto">
          <a:xfrm>
            <a:off x="5144791" y="679581"/>
            <a:ext cx="648079" cy="6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60" y="1703286"/>
            <a:ext cx="1515003" cy="115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2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15" y="6275180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36" y="65980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833258" y="3922648"/>
            <a:ext cx="868008" cy="66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10800000" flipV="1">
            <a:off x="6594046" y="1443052"/>
            <a:ext cx="1798729" cy="867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76" y="2373745"/>
            <a:ext cx="959473" cy="25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http://www.fome.it/dataload/prod/norm/179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0" b="855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057" r="7575" b="12061"/>
          <a:stretch/>
        </p:blipFill>
        <p:spPr bwMode="auto">
          <a:xfrm rot="5400000">
            <a:off x="7580545" y="1055714"/>
            <a:ext cx="2550025" cy="57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29" y="2569075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www.fome.it/dataload/prod/norm/178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727291" y="3424118"/>
            <a:ext cx="2032683" cy="63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3856" y="4210142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1901" y="4301030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 descr="http://www.fome.it/dataload/prod/norm/15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6162920" y="4270305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http://www.fome.it/dataload/prod/norm/scheda_185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9" y="4859254"/>
            <a:ext cx="440880" cy="472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http://www.fome.it/dataload/prod/norm/scheda_184.jpg"/>
          <p:cNvPicPr/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 b="16928"/>
          <a:stretch/>
        </p:blipFill>
        <p:spPr bwMode="auto">
          <a:xfrm flipH="1">
            <a:off x="7041071" y="3402276"/>
            <a:ext cx="3803145" cy="21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3336416" y="65980"/>
            <a:ext cx="2179435" cy="213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khadamat.SPICO\Desktop\2_1_1265717642 (1)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00" b="95333" l="4125" r="96625">
                        <a14:foregroundMark x1="29750" y1="68000" x2="29750" y2="68000"/>
                        <a14:foregroundMark x1="32000" y1="66167" x2="32000" y2="66167"/>
                        <a14:foregroundMark x1="60125" y1="66333" x2="60125" y2="66333"/>
                        <a14:foregroundMark x1="61625" y1="56667" x2="61625" y2="56667"/>
                        <a14:foregroundMark x1="61875" y1="61167" x2="61875" y2="61167"/>
                        <a14:foregroundMark x1="60375" y1="58667" x2="60375" y2="58667"/>
                        <a14:backgroundMark x1="76125" y1="32833" x2="76125" y2="32833"/>
                        <a14:backgroundMark x1="76125" y1="36167" x2="76125" y2="3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" t="17822" r="50419" b="18792"/>
          <a:stretch/>
        </p:blipFill>
        <p:spPr bwMode="auto">
          <a:xfrm rot="6445001">
            <a:off x="9263176" y="1208251"/>
            <a:ext cx="748872" cy="8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34" y="41373"/>
            <a:ext cx="959473" cy="25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10" y="1157767"/>
            <a:ext cx="964669" cy="5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405701" y="1826604"/>
            <a:ext cx="825841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633" y1="17551" x2="87633" y2="17551"/>
                        <a14:foregroundMark x1="84099" y1="4082" x2="84099" y2="4082"/>
                        <a14:foregroundMark x1="90813" y1="36327" x2="90813" y2="36327"/>
                        <a14:foregroundMark x1="90813" y1="92245" x2="90813" y2="92245"/>
                        <a14:foregroundMark x1="74558" y1="96939" x2="74558" y2="96939"/>
                        <a14:foregroundMark x1="21201" y1="46327" x2="21201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2573073"/>
            <a:ext cx="838056" cy="15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6" y="5374916"/>
            <a:ext cx="954390" cy="7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9" y="2643515"/>
            <a:ext cx="554838" cy="146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30" y="1093832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089982" y="1789287"/>
            <a:ext cx="890523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JET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0836" y="4260461"/>
            <a:ext cx="1019346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3815" y="4145044"/>
            <a:ext cx="1019346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KVC &amp; 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06714" y="6234655"/>
            <a:ext cx="1399905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NKM-G &amp; NKP-G 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3" y="5111465"/>
            <a:ext cx="635437" cy="10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725463" y="6240557"/>
            <a:ext cx="1196441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CM-G &amp; CP-G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5088394" y="1774290"/>
            <a:ext cx="1101156" cy="838088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7" name="Curved Connector 2056"/>
          <p:cNvCxnSpPr/>
          <p:nvPr/>
        </p:nvCxnSpPr>
        <p:spPr>
          <a:xfrm rot="5400000">
            <a:off x="6219402" y="1857910"/>
            <a:ext cx="1030737" cy="716534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/>
          <p:nvPr/>
        </p:nvCxnSpPr>
        <p:spPr>
          <a:xfrm>
            <a:off x="4351191" y="3100916"/>
            <a:ext cx="851652" cy="722982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026" idx="1"/>
          </p:cNvCxnSpPr>
          <p:nvPr/>
        </p:nvCxnSpPr>
        <p:spPr>
          <a:xfrm rot="10800000" flipV="1">
            <a:off x="6893630" y="3359060"/>
            <a:ext cx="587854" cy="551945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/>
          <p:nvPr/>
        </p:nvCxnSpPr>
        <p:spPr>
          <a:xfrm rot="5400000" flipH="1" flipV="1">
            <a:off x="4844783" y="4550484"/>
            <a:ext cx="1229821" cy="419046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Curved Connector 2068"/>
          <p:cNvCxnSpPr/>
          <p:nvPr/>
        </p:nvCxnSpPr>
        <p:spPr>
          <a:xfrm rot="16200000" flipH="1">
            <a:off x="6212979" y="4576876"/>
            <a:ext cx="1274772" cy="501727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57" y="36434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13" y="36434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/>
          <p:cNvSpPr/>
          <p:nvPr/>
        </p:nvSpPr>
        <p:spPr>
          <a:xfrm>
            <a:off x="4917711" y="85787"/>
            <a:ext cx="2269845" cy="83964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تابلو کنترل</a:t>
            </a:r>
            <a:endParaRPr lang="en-US" sz="1938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ea typeface="Calibri"/>
              <a:cs typeface="B Titr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SPL-9 &amp; SPL-5</a:t>
            </a:r>
            <a:endParaRPr lang="en-US" sz="762" dirty="0">
              <a:ea typeface="Calibri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61287" y="878453"/>
            <a:ext cx="1364589" cy="383623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15KW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0.37 KW</a:t>
            </a:r>
          </a:p>
        </p:txBody>
      </p:sp>
      <p:pic>
        <p:nvPicPr>
          <p:cNvPr id="25" name="Picture 2" descr="E:\آموزش\New folder\New folder (15)\TABLO\New folder (13)\L932-1 (FILEminimizer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270" b="76395" l="22461" r="79980">
                        <a14:foregroundMark x1="34766" y1="48641" x2="34766" y2="48641"/>
                        <a14:foregroundMark x1="43066" y1="45136" x2="43066" y2="45136"/>
                        <a14:foregroundMark x1="46387" y1="44993" x2="46387" y2="44993"/>
                        <a14:foregroundMark x1="44141" y1="47139" x2="44141" y2="47139"/>
                        <a14:foregroundMark x1="39258" y1="47425" x2="39258" y2="47425"/>
                        <a14:foregroundMark x1="40332" y1="47496" x2="40332" y2="47496"/>
                        <a14:foregroundMark x1="42383" y1="48069" x2="42383" y2="48069"/>
                        <a14:foregroundMark x1="33496" y1="44206" x2="33496" y2="4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6324" r="22035" b="24368"/>
          <a:stretch/>
        </p:blipFill>
        <p:spPr bwMode="auto">
          <a:xfrm>
            <a:off x="5202844" y="2535043"/>
            <a:ext cx="1778530" cy="17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46710" y="198766"/>
            <a:ext cx="4517546" cy="34896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قطعات و اتصالات بوستری و تابلو کنترل های هوشمند اسپیکو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75" y="886563"/>
            <a:ext cx="1386888" cy="110574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5332009" y="1992302"/>
            <a:ext cx="1575392" cy="235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95" y="6293165"/>
            <a:ext cx="1183822" cy="3821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3" y="6318007"/>
            <a:ext cx="1387772" cy="35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53" y="687158"/>
            <a:ext cx="110210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14" y="6102438"/>
            <a:ext cx="1473182" cy="5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077" y="6719213"/>
            <a:ext cx="1512538" cy="7476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3" name="Rectangle 22"/>
          <p:cNvSpPr/>
          <p:nvPr/>
        </p:nvSpPr>
        <p:spPr>
          <a:xfrm>
            <a:off x="5224917" y="6715230"/>
            <a:ext cx="1676000" cy="74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4" name="Rectangle 23"/>
          <p:cNvSpPr/>
          <p:nvPr/>
        </p:nvSpPr>
        <p:spPr>
          <a:xfrm>
            <a:off x="6900917" y="6719211"/>
            <a:ext cx="1569007" cy="7476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pic>
        <p:nvPicPr>
          <p:cNvPr id="1026" name="Picture 2" descr="D:\PIC\New folder (2)\SPM9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4" y="879029"/>
            <a:ext cx="1389293" cy="11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2" y="3887476"/>
            <a:ext cx="1218354" cy="15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15" y="1992304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3" y="4824848"/>
            <a:ext cx="1578553" cy="12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>
            <a:off x="3826065" y="2232559"/>
            <a:ext cx="1392456" cy="14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khadamat.SPICO\Desktop\20171125_11202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3" y="3689474"/>
            <a:ext cx="1122014" cy="1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-321945"/>
            <a:ext cx="9583738" cy="75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0541"/>
            <a:ext cx="914398" cy="115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70" y="363795"/>
            <a:ext cx="1828800" cy="93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868681"/>
            <a:ext cx="1555750" cy="61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4" y="1508762"/>
            <a:ext cx="9034463" cy="46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09" y="2108835"/>
            <a:ext cx="9034463" cy="31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7" y="2550051"/>
            <a:ext cx="2859087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41" y="3015614"/>
            <a:ext cx="9034463" cy="32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41" y="3465195"/>
            <a:ext cx="9034463" cy="32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2" y="3922395"/>
            <a:ext cx="9259888" cy="32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9" y="4453892"/>
            <a:ext cx="9034463" cy="25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4" y="4895852"/>
            <a:ext cx="9040813" cy="27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94" y="5316854"/>
            <a:ext cx="9053513" cy="30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9" y="5751195"/>
            <a:ext cx="9047163" cy="32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15" y="6219827"/>
            <a:ext cx="904716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60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Picture 2" descr="C:\Users\khadamat.SPICO\Desktop\20171223_0927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3" y="2253975"/>
            <a:ext cx="2266118" cy="23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F7BFCA0-0A8D-458C-AE48-0540A2FEB54C}"/>
              </a:ext>
            </a:extLst>
          </p:cNvPr>
          <p:cNvSpPr/>
          <p:nvPr/>
        </p:nvSpPr>
        <p:spPr>
          <a:xfrm>
            <a:off x="3048000" y="6486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b="1" dirty="0">
                <a:cs typeface="B Nazanin" pitchFamily="2" charset="-78"/>
              </a:rPr>
              <a:t>تابلو کنترلهای مدل </a:t>
            </a:r>
            <a:r>
              <a:rPr lang="en-US" b="1" dirty="0">
                <a:cs typeface="B Nazanin" pitchFamily="2" charset="-78"/>
              </a:rPr>
              <a:t>Double Smart</a:t>
            </a:r>
            <a:r>
              <a:rPr lang="fa-IR" b="1" dirty="0">
                <a:cs typeface="B Nazanin" pitchFamily="2" charset="-78"/>
              </a:rPr>
              <a:t> جهت کنترل کارکرد سیستم های بوستری متشکل از دو الکتروپمپ تک فاز مورد استفاده قرار می گیرند و در دو حالت کارکرد متفاوت قابل تنظیم میباشند 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="" xmlns:a16="http://schemas.microsoft.com/office/drawing/2014/main" id="{7B6CDA7E-4EB0-42F6-A340-40FC0358367C}"/>
              </a:ext>
            </a:extLst>
          </p:cNvPr>
          <p:cNvSpPr txBox="1"/>
          <p:nvPr/>
        </p:nvSpPr>
        <p:spPr>
          <a:xfrm>
            <a:off x="4480320" y="5077487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solidFill>
                <a:srgbClr val="FF0000"/>
              </a:soli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80BDA3-F806-49E3-B513-27958142A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>
            <a:off x="4318907" y="4809349"/>
            <a:ext cx="1158499" cy="124538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37C0FB43-A0C8-4069-B77C-9B390AC86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78" y="3660607"/>
            <a:ext cx="1631329" cy="100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khadamat.SPICO\Desktop\20171223_092729.png">
            <a:extLst>
              <a:ext uri="{FF2B5EF4-FFF2-40B4-BE49-F238E27FC236}">
                <a16:creationId xmlns="" xmlns:a16="http://schemas.microsoft.com/office/drawing/2014/main" id="{486E82F4-DEA8-45D6-9B91-578F13544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7"/>
          <a:stretch/>
        </p:blipFill>
        <p:spPr bwMode="auto">
          <a:xfrm>
            <a:off x="5959273" y="2139178"/>
            <a:ext cx="2714853" cy="29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khadamat.SPICO\Desktop\20171223_092532152.jpg">
            <a:extLst>
              <a:ext uri="{FF2B5EF4-FFF2-40B4-BE49-F238E27FC236}">
                <a16:creationId xmlns="" xmlns:a16="http://schemas.microsoft.com/office/drawing/2014/main" id="{78A0AC58-C380-4236-A347-B75CACFD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20" y="2666482"/>
            <a:ext cx="2196557" cy="237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349F5821-9D01-4149-90A1-E0882152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3" y="2644550"/>
            <a:ext cx="1212481" cy="74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707859B-135F-43C9-BAF1-D782F46F6A0E}"/>
              </a:ext>
            </a:extLst>
          </p:cNvPr>
          <p:cNvSpPr/>
          <p:nvPr/>
        </p:nvSpPr>
        <p:spPr>
          <a:xfrm>
            <a:off x="3048000" y="6486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b="1" dirty="0">
                <a:cs typeface="B Nazanin" pitchFamily="2" charset="-78"/>
              </a:rPr>
              <a:t>تابلو کنترلهای مدل </a:t>
            </a:r>
            <a:r>
              <a:rPr lang="en-US" b="1" dirty="0">
                <a:cs typeface="B Nazanin" pitchFamily="2" charset="-78"/>
              </a:rPr>
              <a:t>Double Smart</a:t>
            </a:r>
            <a:r>
              <a:rPr lang="fa-IR" b="1" dirty="0">
                <a:cs typeface="B Nazanin" pitchFamily="2" charset="-78"/>
              </a:rPr>
              <a:t> جهت کنترل کارکرد سیستم های بوستری متشکل از دو الکتروپمپ تک فاز مورد استفاده قرار می گیرند و در دو حالت کارکرد متفاوت قابل تنظیم میباشند .</a:t>
            </a:r>
            <a:endParaRPr lang="en-US" dirty="0">
              <a:cs typeface="B Nazanin" pitchFamily="2" charset="-78"/>
            </a:endParaRPr>
          </a:p>
        </p:txBody>
      </p:sp>
      <p:cxnSp>
        <p:nvCxnSpPr>
          <p:cNvPr id="17" name="Curved Connector 52">
            <a:extLst>
              <a:ext uri="{FF2B5EF4-FFF2-40B4-BE49-F238E27FC236}">
                <a16:creationId xmlns="" xmlns:a16="http://schemas.microsoft.com/office/drawing/2014/main" id="{9992090E-DF20-499A-8C56-61B529A8C031}"/>
              </a:ext>
            </a:extLst>
          </p:cNvPr>
          <p:cNvCxnSpPr/>
          <p:nvPr/>
        </p:nvCxnSpPr>
        <p:spPr>
          <a:xfrm>
            <a:off x="5103040" y="2691110"/>
            <a:ext cx="889610" cy="747773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urved Connector 36">
            <a:extLst>
              <a:ext uri="{FF2B5EF4-FFF2-40B4-BE49-F238E27FC236}">
                <a16:creationId xmlns="" xmlns:a16="http://schemas.microsoft.com/office/drawing/2014/main" id="{BDCA610E-2F42-4F32-8CBC-EE6BB1A35618}"/>
              </a:ext>
            </a:extLst>
          </p:cNvPr>
          <p:cNvCxnSpPr/>
          <p:nvPr/>
        </p:nvCxnSpPr>
        <p:spPr>
          <a:xfrm>
            <a:off x="5175141" y="3713070"/>
            <a:ext cx="817509" cy="125030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38">
            <a:extLst>
              <a:ext uri="{FF2B5EF4-FFF2-40B4-BE49-F238E27FC236}">
                <a16:creationId xmlns="" xmlns:a16="http://schemas.microsoft.com/office/drawing/2014/main" id="{ED8C9CE9-C325-4FF3-B233-2700424FD9C1}"/>
              </a:ext>
            </a:extLst>
          </p:cNvPr>
          <p:cNvCxnSpPr/>
          <p:nvPr/>
        </p:nvCxnSpPr>
        <p:spPr>
          <a:xfrm rot="5400000" flipH="1" flipV="1">
            <a:off x="5451935" y="4280758"/>
            <a:ext cx="541936" cy="515245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6163" y="524335"/>
            <a:ext cx="7549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1600" b="1" dirty="0">
                <a:cs typeface="B Nazanin" pitchFamily="2" charset="-78"/>
              </a:rPr>
              <a:t>تابلو کنترلهای مدل </a:t>
            </a:r>
            <a:r>
              <a:rPr lang="en-US" sz="1600" b="1" dirty="0">
                <a:cs typeface="B Nazanin" pitchFamily="2" charset="-78"/>
              </a:rPr>
              <a:t>Double Smart</a:t>
            </a:r>
            <a:r>
              <a:rPr lang="fa-IR" sz="1600" b="1" dirty="0">
                <a:cs typeface="B Nazanin" pitchFamily="2" charset="-78"/>
              </a:rPr>
              <a:t> جهت کنترل کارکرد سیستم های بوستری متشکل از دو الکتروپمپ تک فاز مورد استفاده قرار می گیرند و در دو حالت کارکرد متفاوت قابل تنظیم میباشند .</a:t>
            </a:r>
            <a:endParaRPr lang="en-US" sz="1600" dirty="0">
              <a:cs typeface="B Nazanin" pitchFamily="2" charset="-78"/>
            </a:endParaRPr>
          </a:p>
        </p:txBody>
      </p:sp>
      <p:pic>
        <p:nvPicPr>
          <p:cNvPr id="2050" name="Picture 2" descr="C:\Users\khadamat.SPICO\Desktop\20171223_0944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9614" y="1667310"/>
            <a:ext cx="4137943" cy="4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9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Picture 2" descr="C:\Users\khadamat.SPICO\Desktop\20171223_0927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55" y="349367"/>
            <a:ext cx="1355742" cy="140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A1F9262-A2BE-48D9-A60C-BD0403F1015D}"/>
              </a:ext>
            </a:extLst>
          </p:cNvPr>
          <p:cNvSpPr/>
          <p:nvPr/>
        </p:nvSpPr>
        <p:spPr>
          <a:xfrm>
            <a:off x="2612572" y="1829123"/>
            <a:ext cx="659674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rgbClr val="FF0000"/>
                </a:solidFill>
                <a:cs typeface="B Titr" pitchFamily="2" charset="-78"/>
              </a:rPr>
              <a:t>ویژگی های فنی</a:t>
            </a:r>
            <a:r>
              <a:rPr lang="en-US" sz="3200" b="1" dirty="0">
                <a:solidFill>
                  <a:srgbClr val="FF0000"/>
                </a:solidFill>
                <a:cs typeface="B Titr" pitchFamily="2" charset="-78"/>
              </a:rPr>
              <a:t> :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• حداکثر توان هر الکتروپمپ :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 3 HP (2.25 KW)  </a:t>
            </a:r>
            <a:endParaRPr lang="en-US" dirty="0">
              <a:solidFill>
                <a:srgbClr val="0070C0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• حداکثر جریان فاز هر الکتروموتور :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15 Arms  </a:t>
            </a:r>
            <a:endParaRPr lang="en-US" dirty="0">
              <a:solidFill>
                <a:schemeClr val="accent2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• حداکثر جریان راه انداز هر الکتروموتور :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 72 A  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• مقدار ولتاژ منبع تغذیه :</a:t>
            </a:r>
            <a:r>
              <a:rPr lang="en-US" b="1" dirty="0">
                <a:solidFill>
                  <a:srgbClr val="FF0000"/>
                </a:solidFill>
                <a:cs typeface="B Nazanin" pitchFamily="2" charset="-78"/>
              </a:rPr>
              <a:t>1*220-240V </a:t>
            </a:r>
            <a:r>
              <a:rPr lang="en-US" b="1" dirty="0" err="1">
                <a:solidFill>
                  <a:srgbClr val="FF0000"/>
                </a:solidFill>
                <a:cs typeface="B Nazanin" pitchFamily="2" charset="-78"/>
              </a:rPr>
              <a:t>rms</a:t>
            </a:r>
            <a:r>
              <a:rPr lang="en-US" b="1" dirty="0">
                <a:solidFill>
                  <a:srgbClr val="FF0000"/>
                </a:solidFill>
                <a:cs typeface="B Nazanin" pitchFamily="2" charset="-78"/>
              </a:rPr>
              <a:t> 50-60HZ  </a:t>
            </a:r>
            <a:endParaRPr lang="en-US" dirty="0">
              <a:solidFill>
                <a:srgbClr val="FF0000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• </a:t>
            </a:r>
            <a:r>
              <a:rPr lang="fa-IR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حداکثر فشار قابل تحمل :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10 bar 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• دامنه تنظیم مقدار فشار :</a:t>
            </a:r>
            <a:r>
              <a:rPr lang="en-US" b="1" dirty="0">
                <a:cs typeface="B Nazanin" pitchFamily="2" charset="-78"/>
              </a:rPr>
              <a:t>1.5 – 6 bar </a:t>
            </a:r>
            <a:endParaRPr lang="en-US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• </a:t>
            </a:r>
            <a:r>
              <a:rPr lang="fa-IR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ابعاد :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22*28*18 cm </a:t>
            </a:r>
            <a:endParaRPr lang="en-US" dirty="0">
              <a:solidFill>
                <a:schemeClr val="accent2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• کلاس محافظتی : </a:t>
            </a:r>
            <a:r>
              <a:rPr lang="en-US" b="1" dirty="0">
                <a:solidFill>
                  <a:srgbClr val="FF0000"/>
                </a:solidFill>
                <a:cs typeface="B Nazanin" pitchFamily="2" charset="-78"/>
              </a:rPr>
              <a:t>IP 55 </a:t>
            </a:r>
            <a:endParaRPr lang="en-US" dirty="0">
              <a:solidFill>
                <a:srgbClr val="FF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86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Picture 2" descr="C:\Users\khadamat.SPICO\Desktop\20171223_0927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73" y="455141"/>
            <a:ext cx="1555069" cy="161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3A89A82-C04A-4EDD-B348-0D9C190A9673}"/>
              </a:ext>
            </a:extLst>
          </p:cNvPr>
          <p:cNvSpPr/>
          <p:nvPr/>
        </p:nvSpPr>
        <p:spPr>
          <a:xfrm>
            <a:off x="3831773" y="1604824"/>
            <a:ext cx="595631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solidFill>
                  <a:srgbClr val="FF0000"/>
                </a:solidFill>
                <a:cs typeface="B Titr" pitchFamily="2" charset="-78"/>
              </a:rPr>
              <a:t>مزایا</a:t>
            </a:r>
            <a:endParaRPr lang="en-US" sz="2400" dirty="0">
              <a:solidFill>
                <a:srgbClr val="FF0000"/>
              </a:solidFill>
              <a:cs typeface="B Tit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• تنظیم آسان فشار کارکرد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• تنظیم آسان حداقل فشار سیستم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cs typeface="B Nazanin" pitchFamily="2" charset="-78"/>
              </a:rPr>
              <a:t>• تنظیم اسان زمان روشن شدن پمپ</a:t>
            </a:r>
            <a:endParaRPr lang="en-US" sz="2400" dirty="0">
              <a:solidFill>
                <a:schemeClr val="accent2">
                  <a:lumMod val="75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FF0000"/>
                </a:solidFill>
                <a:cs typeface="B Nazanin" pitchFamily="2" charset="-78"/>
              </a:rPr>
              <a:t>• دارای سیستم هشدار دهنده کمبود اب</a:t>
            </a:r>
            <a:endParaRPr lang="en-US" sz="2400" dirty="0">
              <a:solidFill>
                <a:srgbClr val="FF0000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• دارای سیستم هشدار دهنده خاموش </a:t>
            </a:r>
            <a:r>
              <a:rPr lang="fa-IR" sz="2400" b="1" dirty="0" smtClean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ش</a:t>
            </a:r>
            <a:r>
              <a:rPr lang="fa-IR" sz="2400" b="1" dirty="0" smtClean="0">
                <a:solidFill>
                  <a:schemeClr val="accent5">
                    <a:lumMod val="50000"/>
                  </a:schemeClr>
                </a:solidFill>
                <a:cs typeface="B Nazanin" pitchFamily="2" charset="-78"/>
              </a:rPr>
              <a:t>دن </a:t>
            </a:r>
            <a:r>
              <a:rPr lang="fa-IR" sz="2400" b="1" dirty="0">
                <a:solidFill>
                  <a:schemeClr val="accent5">
                    <a:lumMod val="50000"/>
                  </a:schemeClr>
                </a:solidFill>
                <a:cs typeface="B Nazanin" pitchFamily="2" charset="-78"/>
              </a:rPr>
              <a:t>پمپ به علت بروز حالت خطا</a:t>
            </a:r>
            <a:endParaRPr lang="en-US" sz="2400" dirty="0">
              <a:solidFill>
                <a:schemeClr val="accent5">
                  <a:lumMod val="50000"/>
                </a:schemeClr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cs typeface="B Nazanin" pitchFamily="2" charset="-78"/>
              </a:rPr>
              <a:t>• دارای سیستم محافظتی اورلود</a:t>
            </a:r>
            <a:endParaRPr lang="en-US" sz="2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35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Picture 2" descr="C:\Users\khadamat.SPICO\Desktop\20171223_0927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26" y="1043326"/>
            <a:ext cx="1924307" cy="199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01034" y="3759723"/>
            <a:ext cx="6886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b="1" dirty="0">
                <a:cs typeface="B Nazanin" pitchFamily="2" charset="-78"/>
              </a:rPr>
              <a:t>بواسطه مجهز بودن به سنسور فشار و دبی سنج ، تابلو کنترل قادر است در صورت افزایش مصرف آب و افت فشار سیستم هر دو پمپ را روشن کرده و با کاهش مصرف آب و افزایش فشار مجددا یک الکتروپمپ را خاموش کند </a:t>
            </a:r>
            <a:endParaRPr lang="en-US" sz="24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65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00153" y="-2326"/>
            <a:ext cx="2872859" cy="41700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Picture 2" descr="C:\Users\khadamat.SPICO\Desktop\20171223_0927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45" y="53147"/>
            <a:ext cx="1548550" cy="160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5ACFA3-F26A-41EF-9303-24CE9FECA5D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2543" y="4280693"/>
            <a:ext cx="472222" cy="80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4A01823-12C1-481A-BE77-88CD7B3403B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 flipV="1">
            <a:off x="7060628" y="2609781"/>
            <a:ext cx="737835" cy="344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B84FE207-B0A6-46D1-B4E7-B9BD3838A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08648" y="4439229"/>
            <a:ext cx="438686" cy="5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B854C992-6E30-49DE-82B3-E2F18524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19" y="3031900"/>
            <a:ext cx="1331574" cy="101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http://www.fome.it/dataload/prod/norm/15.jpg">
            <a:extLst>
              <a:ext uri="{FF2B5EF4-FFF2-40B4-BE49-F238E27FC236}">
                <a16:creationId xmlns="" xmlns:a16="http://schemas.microsoft.com/office/drawing/2014/main" id="{6C58594A-03B1-4E9B-9A27-00CEB69B3A51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6385697" y="4500831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B5526C5-F3B8-4940-A1B3-CB058E7427FB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505986" y="4378010"/>
            <a:ext cx="1031025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:\Users\khadamat.SPICO\Desktop\manifold-out.png">
            <a:extLst>
              <a:ext uri="{FF2B5EF4-FFF2-40B4-BE49-F238E27FC236}">
                <a16:creationId xmlns="" xmlns:a16="http://schemas.microsoft.com/office/drawing/2014/main" id="{DD2026B7-C204-4666-8E66-E78C017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476" y="1800564"/>
            <a:ext cx="2513753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fome.it/dataload/prod/norm/scheda_185.jpg">
            <a:extLst>
              <a:ext uri="{FF2B5EF4-FFF2-40B4-BE49-F238E27FC236}">
                <a16:creationId xmlns="" xmlns:a16="http://schemas.microsoft.com/office/drawing/2014/main" id="{84211EC6-8066-4549-A8EE-7871F260D50A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98" y="2164477"/>
            <a:ext cx="400149" cy="44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://www.fome.it/dataload/prod/norm/178.jpg">
            <a:extLst>
              <a:ext uri="{FF2B5EF4-FFF2-40B4-BE49-F238E27FC236}">
                <a16:creationId xmlns="" xmlns:a16="http://schemas.microsoft.com/office/drawing/2014/main" id="{A37C57F8-879A-4489-A6C3-FE2C34019471}"/>
              </a:ext>
            </a:extLst>
          </p:cNvPr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224445" y="3574370"/>
            <a:ext cx="2296547" cy="84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01DD93E4-EC55-4569-B9FE-8FFB7EAAD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9" t="13264" r="24751" b="7359"/>
          <a:stretch/>
        </p:blipFill>
        <p:spPr bwMode="auto">
          <a:xfrm rot="5400000" flipH="1">
            <a:off x="7903206" y="1709551"/>
            <a:ext cx="485781" cy="42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D1ECB4E9-C023-4C7D-8C6E-1470D87E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5505" y1="2336" x2="55505" y2="2336"/>
                        <a14:foregroundMark x1="58716" y1="6075" x2="58716" y2="6075"/>
                        <a14:foregroundMark x1="45413" y1="8411" x2="45413" y2="8411"/>
                        <a14:foregroundMark x1="40826" y1="7009" x2="34404" y2="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34" y="856098"/>
            <a:ext cx="918063" cy="90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B854C992-6E30-49DE-82B3-E2F18524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45" y="4120383"/>
            <a:ext cx="1311681" cy="100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http://www.fome.it/dataload/prod/norm/scheda_184.jpg"/>
          <p:cNvPicPr/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 b="16928"/>
          <a:stretch/>
        </p:blipFill>
        <p:spPr bwMode="auto">
          <a:xfrm flipH="1">
            <a:off x="7227991" y="4061433"/>
            <a:ext cx="3803145" cy="216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69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729358" y="4658733"/>
            <a:ext cx="569329" cy="213064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پمپ 2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85047" y="2002971"/>
            <a:ext cx="732523" cy="213064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پمپ 1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53" name="Curved Connector 52"/>
          <p:cNvCxnSpPr/>
          <p:nvPr/>
        </p:nvCxnSpPr>
        <p:spPr>
          <a:xfrm>
            <a:off x="4664452" y="2857680"/>
            <a:ext cx="889610" cy="747773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C:\Users\khadamat.SPICO\Desktop\20171223_09272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7"/>
          <a:stretch/>
        </p:blipFill>
        <p:spPr bwMode="auto">
          <a:xfrm>
            <a:off x="5674325" y="2320367"/>
            <a:ext cx="2714853" cy="29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hadamat.SPICO\Desktop\20171223_092532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78" y="2817267"/>
            <a:ext cx="2196557" cy="237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urved Connector 36"/>
          <p:cNvCxnSpPr/>
          <p:nvPr/>
        </p:nvCxnSpPr>
        <p:spPr>
          <a:xfrm>
            <a:off x="4811093" y="3879909"/>
            <a:ext cx="817509" cy="125030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5400000" flipH="1" flipV="1">
            <a:off x="5146362" y="4385775"/>
            <a:ext cx="541936" cy="515245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952378" y="28770"/>
            <a:ext cx="4436800" cy="42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B Titr" pitchFamily="2" charset="-78"/>
              </a:rPr>
              <a:t>نحوه نصب و سیم بندی </a:t>
            </a: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Double Smart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A37D5D27-0601-4A04-A458-6DF1A77FB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>
            <a:off x="4436727" y="4790170"/>
            <a:ext cx="748732" cy="804884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592D2394-706A-4CE9-8E80-8A0951CF8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58" y="3774089"/>
            <a:ext cx="1383006" cy="84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C:\Users\khadamat.SPICO\Desktop\20171223_092729.png">
            <a:extLst>
              <a:ext uri="{FF2B5EF4-FFF2-40B4-BE49-F238E27FC236}">
                <a16:creationId xmlns="" xmlns:a16="http://schemas.microsoft.com/office/drawing/2014/main" id="{A38E0E5E-64F4-4AD9-885D-A9FD4B56A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7"/>
          <a:stretch/>
        </p:blipFill>
        <p:spPr bwMode="auto">
          <a:xfrm>
            <a:off x="7693350" y="511978"/>
            <a:ext cx="1683162" cy="184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65F790E5-000E-4F7B-8B90-19032A23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47" y="2520756"/>
            <a:ext cx="1157446" cy="71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5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83" y="1710078"/>
            <a:ext cx="1773926" cy="256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 flipH="1">
            <a:off x="2660552" y="1439956"/>
            <a:ext cx="2992230" cy="310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/>
          <p:nvPr/>
        </p:nvSpPr>
        <p:spPr>
          <a:xfrm>
            <a:off x="4506686" y="138788"/>
            <a:ext cx="3982195" cy="99703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5" tIns="31652" rIns="63305" bIns="316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تابلو کنترل </a:t>
            </a:r>
            <a:r>
              <a:rPr lang="en-US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</a:t>
            </a:r>
            <a:r>
              <a:rPr lang="en-US" sz="2215" b="1" cap="all" dirty="0" err="1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e.box</a:t>
            </a:r>
            <a:endParaRPr lang="fa-IR" sz="2215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مناسب برای کنترل بوستر های دو پمپ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1628" y="977657"/>
            <a:ext cx="1892309" cy="47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5.5 KW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2.2 KW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85" y="4985713"/>
            <a:ext cx="1416128" cy="45717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91" y="4881967"/>
            <a:ext cx="1671277" cy="43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05" y="-5555"/>
            <a:ext cx="1288958" cy="12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13" y="138788"/>
            <a:ext cx="1763140" cy="68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6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6"/>
            <a:ext cx="4747846" cy="28405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خصوصیات تابلو کنترل های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 flipH="1">
            <a:off x="2188030" y="2451289"/>
            <a:ext cx="1534047" cy="159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6833" y="793018"/>
            <a:ext cx="6978334" cy="4442619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- حفاظت در مقابل بار زیاد یا آمپر بیش از اندازه در زمان راه اندازی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- حفاظت د رمقابل اتصال کوتاه در زمان تعویض فیوزها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- </a:t>
            </a:r>
            <a:r>
              <a:rPr lang="fa-IR" sz="2000" b="1" dirty="0">
                <a:solidFill>
                  <a:srgbClr val="0070C0"/>
                </a:solidFill>
                <a:cs typeface="B Nazanin" pitchFamily="2" charset="-78"/>
              </a:rPr>
              <a:t>تنظیم برنامه فرمان استارت و تعویض پمپ با هر بار استارت و یا هر 24ساعت 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- </a:t>
            </a:r>
            <a:r>
              <a:rPr lang="fa-IR" sz="2000" b="1" dirty="0">
                <a:solidFill>
                  <a:srgbClr val="C00000"/>
                </a:solidFill>
                <a:cs typeface="B Nazanin" pitchFamily="2" charset="-78"/>
              </a:rPr>
              <a:t>استارت دائم یک پمپ دز زمان خرابی پمپ 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- محافظت در مقابل افزایش و افت ولتاژ برق شبکه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solidFill>
                  <a:schemeClr val="accent4">
                    <a:lumMod val="75000"/>
                  </a:schemeClr>
                </a:solidFill>
                <a:cs typeface="B Nazanin" pitchFamily="2" charset="-78"/>
              </a:rPr>
              <a:t> - مخافظت در مقابل قطع یک فاز در مدلهای سه فاز(دوفاز شدن)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- قابلیت اتصال به کلید تحت فشار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- </a:t>
            </a:r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قابلیت کنترل پمپ بوسیله سنسور فشار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- قابلیت استفاده در هردو ولتاژ 220 و 380 در صورت تعویض فیوز مربوطه</a:t>
            </a:r>
          </a:p>
          <a:p>
            <a:pPr algn="just" rtl="1">
              <a:lnSpc>
                <a:spcPct val="150000"/>
              </a:lnSpc>
            </a:pPr>
            <a:endParaRPr lang="fa-IR" sz="969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19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-321945"/>
            <a:ext cx="9583738" cy="75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3" b="70792"/>
          <a:stretch/>
        </p:blipFill>
        <p:spPr bwMode="auto">
          <a:xfrm>
            <a:off x="1143000" y="350285"/>
            <a:ext cx="9753600" cy="42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7" b="66381"/>
          <a:stretch/>
        </p:blipFill>
        <p:spPr bwMode="auto">
          <a:xfrm>
            <a:off x="990601" y="957734"/>
            <a:ext cx="9965649" cy="27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0" b="62452"/>
          <a:stretch/>
        </p:blipFill>
        <p:spPr bwMode="auto">
          <a:xfrm>
            <a:off x="1336054" y="1417320"/>
            <a:ext cx="9560547" cy="27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2" b="58516"/>
          <a:stretch/>
        </p:blipFill>
        <p:spPr bwMode="auto">
          <a:xfrm>
            <a:off x="1304926" y="1955129"/>
            <a:ext cx="9591675" cy="24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3" r="6094" b="52202"/>
          <a:stretch/>
        </p:blipFill>
        <p:spPr bwMode="auto">
          <a:xfrm>
            <a:off x="1336054" y="2378236"/>
            <a:ext cx="8980102" cy="40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51587" b="43579"/>
          <a:stretch/>
        </p:blipFill>
        <p:spPr bwMode="auto">
          <a:xfrm>
            <a:off x="3429000" y="3430906"/>
            <a:ext cx="7433450" cy="29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1" b="48661"/>
          <a:stretch/>
        </p:blipFill>
        <p:spPr bwMode="auto">
          <a:xfrm>
            <a:off x="1371601" y="2971801"/>
            <a:ext cx="9517063" cy="25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76400" y="4175149"/>
            <a:ext cx="8610600" cy="351132"/>
            <a:chOff x="152400" y="3479290"/>
            <a:chExt cx="8610600" cy="292610"/>
          </a:xfrm>
        </p:grpSpPr>
        <p:pic>
          <p:nvPicPr>
            <p:cNvPr id="4110" name="Picture 14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17" r="29659" b="32740"/>
            <a:stretch/>
          </p:blipFill>
          <p:spPr bwMode="auto">
            <a:xfrm>
              <a:off x="2322068" y="3535330"/>
              <a:ext cx="6440932" cy="21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1" name="Picture 1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4" t="66565" b="27748"/>
            <a:stretch/>
          </p:blipFill>
          <p:spPr bwMode="auto">
            <a:xfrm>
              <a:off x="152400" y="3479290"/>
              <a:ext cx="3284840" cy="292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371600" y="3761674"/>
            <a:ext cx="9525000" cy="485743"/>
            <a:chOff x="-152400" y="3134726"/>
            <a:chExt cx="9525000" cy="404785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21" b="36548"/>
            <a:stretch/>
          </p:blipFill>
          <p:spPr bwMode="auto">
            <a:xfrm>
              <a:off x="-152400" y="3162300"/>
              <a:ext cx="9525000" cy="377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2" name="Picture 16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09" t="-1" r="6003" b="-8933"/>
            <a:stretch/>
          </p:blipFill>
          <p:spPr bwMode="auto">
            <a:xfrm>
              <a:off x="223317" y="3134726"/>
              <a:ext cx="2150670" cy="311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13" name="Picture 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73992" r="87539" b="13004"/>
          <a:stretch/>
        </p:blipFill>
        <p:spPr bwMode="auto">
          <a:xfrm>
            <a:off x="1911705" y="4848820"/>
            <a:ext cx="643738" cy="80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6"/>
          <a:stretch/>
        </p:blipFill>
        <p:spPr bwMode="auto">
          <a:xfrm>
            <a:off x="4633653" y="4632960"/>
            <a:ext cx="5683301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9" t="24244" r="26090" b="22516"/>
          <a:stretch/>
        </p:blipFill>
        <p:spPr bwMode="auto">
          <a:xfrm>
            <a:off x="3429000" y="5440682"/>
            <a:ext cx="4784142" cy="8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6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175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123156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تابلو کنترل هوشمند مدل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5176" y="1051965"/>
            <a:ext cx="6886322" cy="3757239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2400" b="1" dirty="0">
                <a:cs typeface="B Nazanin" pitchFamily="2" charset="-78"/>
              </a:rPr>
              <a:t>تابلو کنترل با کلاس محافظتی </a:t>
            </a:r>
            <a:r>
              <a:rPr lang="en-US" sz="2400" b="1" dirty="0">
                <a:cs typeface="B Nazanin" pitchFamily="2" charset="-78"/>
              </a:rPr>
              <a:t>IP55</a:t>
            </a:r>
            <a:r>
              <a:rPr lang="fa-IR" sz="2400" b="1" dirty="0">
                <a:cs typeface="B Nazanin" pitchFamily="2" charset="-78"/>
              </a:rPr>
              <a:t> و با قابلیت مقاومت در برابر احتراق و شوک الکتریکی </a:t>
            </a:r>
            <a:r>
              <a:rPr lang="fa-IR" sz="2400" b="1" dirty="0" smtClean="0">
                <a:cs typeface="B Nazanin" pitchFamily="2" charset="-78"/>
              </a:rPr>
              <a:t>میباشد و </a:t>
            </a:r>
            <a:r>
              <a:rPr lang="fa-IR" sz="2400" b="1" dirty="0">
                <a:cs typeface="B Nazanin" pitchFamily="2" charset="-78"/>
              </a:rPr>
              <a:t>بر روی منی فولد خروجی نصب گردیده است</a:t>
            </a:r>
          </a:p>
          <a:p>
            <a:pPr algn="just" rtl="1"/>
            <a:r>
              <a:rPr lang="fa-IR" sz="2400" b="1" dirty="0">
                <a:cs typeface="B Nazanin" pitchFamily="2" charset="-78"/>
              </a:rPr>
              <a:t> </a:t>
            </a:r>
            <a:r>
              <a:rPr lang="fa-IR" sz="2400" b="1" dirty="0">
                <a:solidFill>
                  <a:srgbClr val="00B050"/>
                </a:solidFill>
                <a:cs typeface="B Nazanin" pitchFamily="2" charset="-78"/>
              </a:rPr>
              <a:t>برای راه اندازی دو دستگاه پمپ تکفاز</a:t>
            </a:r>
            <a:r>
              <a:rPr lang="en-US" sz="2400" b="1" dirty="0">
                <a:solidFill>
                  <a:srgbClr val="00B050"/>
                </a:solidFill>
                <a:cs typeface="B Nazanin" pitchFamily="2" charset="-78"/>
              </a:rPr>
              <a:t> </a:t>
            </a:r>
            <a:r>
              <a:rPr lang="fa-IR" sz="2400" b="1" dirty="0">
                <a:solidFill>
                  <a:srgbClr val="00B050"/>
                </a:solidFill>
                <a:cs typeface="B Nazanin" pitchFamily="2" charset="-78"/>
              </a:rPr>
              <a:t>و سه فاز </a:t>
            </a:r>
            <a:r>
              <a:rPr lang="en-US" sz="2400" b="1" dirty="0">
                <a:solidFill>
                  <a:srgbClr val="00B050"/>
                </a:solidFill>
                <a:ea typeface="Calibri"/>
                <a:cs typeface="B Nazanin" pitchFamily="2" charset="-78"/>
              </a:rPr>
              <a:t>7.5KW)</a:t>
            </a:r>
            <a:r>
              <a:rPr lang="fa-IR" sz="2400" b="1" dirty="0">
                <a:solidFill>
                  <a:srgbClr val="00B050"/>
                </a:solidFill>
                <a:ea typeface="Calibri"/>
                <a:cs typeface="B Nazanin" pitchFamily="2" charset="-78"/>
              </a:rPr>
              <a:t> </a:t>
            </a:r>
            <a:r>
              <a:rPr lang="en-US" sz="2400" b="1" dirty="0">
                <a:solidFill>
                  <a:srgbClr val="00B050"/>
                </a:solidFill>
                <a:ea typeface="Calibri"/>
                <a:cs typeface="B Nazanin" pitchFamily="2" charset="-78"/>
              </a:rPr>
              <a:t>–</a:t>
            </a:r>
            <a:r>
              <a:rPr lang="fa-IR" sz="2400" b="1" dirty="0">
                <a:solidFill>
                  <a:srgbClr val="00B050"/>
                </a:solidFill>
                <a:ea typeface="Calibri"/>
                <a:cs typeface="B Nazanin" pitchFamily="2" charset="-78"/>
              </a:rPr>
              <a:t> </a:t>
            </a:r>
            <a:r>
              <a:rPr lang="en-US" sz="2400" b="1" dirty="0">
                <a:solidFill>
                  <a:srgbClr val="00B050"/>
                </a:solidFill>
                <a:ea typeface="Calibri"/>
                <a:cs typeface="B Nazanin" pitchFamily="2" charset="-78"/>
              </a:rPr>
              <a:t>(2.2KW</a:t>
            </a:r>
            <a:r>
              <a:rPr lang="fa-IR" sz="2400" b="1" dirty="0">
                <a:solidFill>
                  <a:srgbClr val="00B050"/>
                </a:solidFill>
                <a:cs typeface="B Nazanin" pitchFamily="2" charset="-78"/>
              </a:rPr>
              <a:t>، </a:t>
            </a:r>
          </a:p>
          <a:p>
            <a:pPr algn="just" rtl="1"/>
            <a:r>
              <a:rPr lang="fa-IR" sz="2400" b="1" dirty="0">
                <a:solidFill>
                  <a:srgbClr val="002060"/>
                </a:solidFill>
                <a:cs typeface="B Nazanin" pitchFamily="2" charset="-78"/>
              </a:rPr>
              <a:t>با استفاده از تابلو کنترل میتوان ضمن حفاظت از الکتروموتور و تنظیم توالی بکارگیری پمپ ها ، مقدار فشار سیستم را بر اساس مقدار فشار پیش فرض تنظیم شده ، کنترل کرد . </a:t>
            </a:r>
          </a:p>
          <a:p>
            <a:pPr algn="just" rtl="1"/>
            <a:r>
              <a:rPr lang="fa-IR" sz="2400" b="1" dirty="0">
                <a:solidFill>
                  <a:srgbClr val="FF0000"/>
                </a:solidFill>
                <a:cs typeface="B Nazanin" pitchFamily="2" charset="-78"/>
              </a:rPr>
              <a:t>در هر سیکل کاری ، توالی بکارگیری پمپ ها تغییر کرده و استارت مجدد دستگاه توسط پمپی غیر از پمپ قبلی صورت پذیرد.</a:t>
            </a:r>
            <a:endParaRPr lang="en-US" sz="2400" b="1" dirty="0">
              <a:solidFill>
                <a:srgbClr val="FF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218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123156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تابلو کنترل هوشمند مدل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924" y1="11499" x2="6924" y2="11499"/>
                        <a14:backgroundMark x1="56677" y1="3359" x2="99110" y2="4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49" y="1828495"/>
            <a:ext cx="5158474" cy="394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1753" y="904872"/>
            <a:ext cx="5628494" cy="433252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2400" dirty="0">
                <a:solidFill>
                  <a:srgbClr val="00B050"/>
                </a:solidFill>
                <a:cs typeface="B Titr" pitchFamily="2" charset="-78"/>
              </a:rPr>
              <a:t>مشخصات صفحه جلوی تابلو کنترل </a:t>
            </a:r>
            <a:r>
              <a:rPr lang="en-US" sz="2400" dirty="0">
                <a:solidFill>
                  <a:srgbClr val="00B050"/>
                </a:solidFill>
                <a:cs typeface="B Titr" pitchFamily="2" charset="-78"/>
              </a:rPr>
              <a:t>E.BOX</a:t>
            </a:r>
            <a:endParaRPr lang="fa-IR" sz="2400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85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123156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تابلو کنترل هوشمند مدل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924" y1="11499" x2="6924" y2="11499"/>
                        <a14:backgroundMark x1="56677" y1="3359" x2="99110" y2="4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80" y="904872"/>
            <a:ext cx="2279535" cy="1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1753" y="904872"/>
            <a:ext cx="5628494" cy="433252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fa-IR" sz="2400" dirty="0">
                <a:solidFill>
                  <a:srgbClr val="00B050"/>
                </a:solidFill>
                <a:cs typeface="B Titr" pitchFamily="2" charset="-78"/>
              </a:rPr>
              <a:t>مشخصات صفحه جلوی تابلو کنترل </a:t>
            </a:r>
            <a:r>
              <a:rPr lang="en-US" sz="2400" dirty="0">
                <a:solidFill>
                  <a:srgbClr val="00B050"/>
                </a:solidFill>
                <a:cs typeface="B Titr" pitchFamily="2" charset="-78"/>
              </a:rPr>
              <a:t>E.BOX</a:t>
            </a:r>
            <a:endParaRPr lang="fa-IR" sz="2400" dirty="0">
              <a:solidFill>
                <a:srgbClr val="00B050"/>
              </a:solidFill>
              <a:cs typeface="B Titr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5905" y="1622643"/>
            <a:ext cx="853189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1- چراغ نمایشگر سفید برای برق دار بودن تابلو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2- چراغ هشدار قرمز رنگ که یک هشدار عمومی را نشان می دهد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3- ناشنگر دکمه </a:t>
            </a:r>
            <a:r>
              <a:rPr lang="en-US" sz="2000" b="1" dirty="0">
                <a:cs typeface="B Nazanin" pitchFamily="2" charset="-78"/>
              </a:rPr>
              <a:t>reset</a:t>
            </a:r>
            <a:r>
              <a:rPr lang="fa-IR" sz="2000" b="1" dirty="0">
                <a:cs typeface="B Nazanin" pitchFamily="2" charset="-78"/>
              </a:rPr>
              <a:t> است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4- چراغ نمایشگر سبز رنگ:نور ثابت یعنی پمپ یک مشغول کار است و نور چشمک زن نشان میدهد که پمپ در دسترس نیست.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5- چراغ هشدار دهنده زرد رنگ نشاندهنده عدم کارکرد درست پمپ شماره یک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6- کلید جهت انتخاب کنترل دستی و یا اتوماتیک و یا غیر فعال کردن پمپ شماره یک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7- چراغ نمایشگر سبز رنگ:نور ثابت یعنی پمپ دو مشغول کار است و نور چشمک زن نشان میدهد که پمپ در دسترس نیست.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8- چراغ هشدار دهنده زرد رنگ نشاندهنده عدم کارکرد درست پمپ شماره دو می باشد.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>
                <a:cs typeface="B Nazanin" pitchFamily="2" charset="-78"/>
              </a:rPr>
              <a:t>9- کلید جهت انتخاب کنترل دستی و یا اتوماتیک و یا غیر فعال کردن پمپ شماره دو می باشد.</a:t>
            </a:r>
          </a:p>
        </p:txBody>
      </p:sp>
    </p:spTree>
    <p:extLst>
      <p:ext uri="{BB962C8B-B14F-4D97-AF65-F5344CB8AC3E}">
        <p14:creationId xmlns:p14="http://schemas.microsoft.com/office/powerpoint/2010/main" val="4049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 flipH="1">
            <a:off x="4088980" y="226417"/>
            <a:ext cx="3863506" cy="40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2077" y="11111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سیم بندی پمپ ها و سنسور فشار در تابلو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3"/>
          <a:stretch/>
        </p:blipFill>
        <p:spPr bwMode="auto">
          <a:xfrm rot="183661">
            <a:off x="4328955" y="1838455"/>
            <a:ext cx="3160644" cy="155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>
            <a:off x="3743768" y="5325399"/>
            <a:ext cx="923691" cy="99296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384926" y="6430194"/>
            <a:ext cx="524351" cy="47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246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پمپ 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88911" y="6313561"/>
            <a:ext cx="470256" cy="43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08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پمپ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00414" y="6217418"/>
            <a:ext cx="752884" cy="43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08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سنسور فشار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51" y="5757785"/>
            <a:ext cx="962914" cy="59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Curved Connector 33"/>
          <p:cNvCxnSpPr/>
          <p:nvPr/>
        </p:nvCxnSpPr>
        <p:spPr>
          <a:xfrm rot="16200000" flipH="1">
            <a:off x="5049512" y="4122540"/>
            <a:ext cx="2241729" cy="1156953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6200000" flipH="1">
            <a:off x="4474268" y="4442075"/>
            <a:ext cx="2241731" cy="517885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>
            <a:off x="3898696" y="4331758"/>
            <a:ext cx="1892768" cy="389557"/>
          </a:xfrm>
          <a:prstGeom prst="curvedConnector3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63" y="5643211"/>
            <a:ext cx="1091565" cy="6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5793" l="3563" r="96622">
                        <a14:foregroundMark x1="88636" y1="51563" x2="88636" y2="51563"/>
                        <a14:foregroundMark x1="86302" y1="47476" x2="82187" y2="39183"/>
                        <a14:foregroundMark x1="80160" y1="40505" x2="84521" y2="48077"/>
                        <a14:foregroundMark x1="84521" y1="54327" x2="82432" y2="48077"/>
                        <a14:foregroundMark x1="86302" y1="59736" x2="89435" y2="60457"/>
                        <a14:foregroundMark x1="88145" y1="57091" x2="88882" y2="57091"/>
                        <a14:foregroundMark x1="70885" y1="25721" x2="70885" y2="25721"/>
                        <a14:foregroundMark x1="64128" y1="53125" x2="64128" y2="53125"/>
                        <a14:foregroundMark x1="64435" y1="49159" x2="64435" y2="49159"/>
                        <a14:foregroundMark x1="64251" y1="45313" x2="64251" y2="45313"/>
                        <a14:foregroundMark x1="60934" y1="26442" x2="61425" y2="26442"/>
                        <a14:foregroundMark x1="61916" y1="26442" x2="61916" y2="26442"/>
                        <a14:foregroundMark x1="62715" y1="27764" x2="62715" y2="27764"/>
                        <a14:foregroundMark x1="62654" y1="28726" x2="62654" y2="28726"/>
                        <a14:foregroundMark x1="62899" y1="29808" x2="62899" y2="29808"/>
                        <a14:foregroundMark x1="62838" y1="32332" x2="62838" y2="32332"/>
                        <a14:foregroundMark x1="63022" y1="34135" x2="63022" y2="34135"/>
                        <a14:foregroundMark x1="63268" y1="37139" x2="63268" y2="37139"/>
                        <a14:foregroundMark x1="63514" y1="39063" x2="63514" y2="39063"/>
                        <a14:foregroundMark x1="64066" y1="42067" x2="64066" y2="42067"/>
                        <a14:foregroundMark x1="64189" y1="44111" x2="64189" y2="44111"/>
                        <a14:foregroundMark x1="59767" y1="27043" x2="59767" y2="27043"/>
                        <a14:foregroundMark x1="57248" y1="27163" x2="57248" y2="27163"/>
                        <a14:foregroundMark x1="64435" y1="50601" x2="64435" y2="50601"/>
                        <a14:foregroundMark x1="64619" y1="48077" x2="64619" y2="48077"/>
                        <a14:foregroundMark x1="63698" y1="55409" x2="63698" y2="55409"/>
                        <a14:foregroundMark x1="64312" y1="21154" x2="68489" y2="22356"/>
                        <a14:foregroundMark x1="63698" y1="21274" x2="61486" y2="19832"/>
                        <a14:backgroundMark x1="24447" y1="44712" x2="24447" y2="44712"/>
                        <a14:backgroundMark x1="20332" y1="29447" x2="20332" y2="29447"/>
                        <a14:backgroundMark x1="22727" y1="64183" x2="22727" y2="64183"/>
                        <a14:backgroundMark x1="21437" y1="71755" x2="21437" y2="71755"/>
                        <a14:backgroundMark x1="13329" y1="50000" x2="13329" y2="50000"/>
                        <a14:backgroundMark x1="10627" y1="44832" x2="10627" y2="44832"/>
                        <a14:backgroundMark x1="7801" y1="58173" x2="7801" y2="58173"/>
                        <a14:backgroundMark x1="56818" y1="44832" x2="56818" y2="44832"/>
                        <a14:backgroundMark x1="56818" y1="40024" x2="56818" y2="40024"/>
                        <a14:backgroundMark x1="54607" y1="56250" x2="54607" y2="56250"/>
                        <a14:backgroundMark x1="35872" y1="70313" x2="35872" y2="70313"/>
                        <a14:backgroundMark x1="17629" y1="26202" x2="17629" y2="26202"/>
                        <a14:backgroundMark x1="60811" y1="30288" x2="60811" y2="30288"/>
                        <a14:backgroundMark x1="63452" y1="46995" x2="63452" y2="46995"/>
                        <a14:backgroundMark x1="63821" y1="51683" x2="63821" y2="51683"/>
                        <a14:backgroundMark x1="62899" y1="43029" x2="62899" y2="43029"/>
                        <a14:backgroundMark x1="63268" y1="42308" x2="63821" y2="48678"/>
                        <a14:backgroundMark x1="16585" y1="27404" x2="16585" y2="27404"/>
                        <a14:backgroundMark x1="16032" y1="28486" x2="16032" y2="28486"/>
                        <a14:backgroundMark x1="15172" y1="29688" x2="15172" y2="29688"/>
                        <a14:backgroundMark x1="18305" y1="25841" x2="20086" y2="23678"/>
                        <a14:backgroundMark x1="31757" y1="21034" x2="31757" y2="2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386729" y="5344963"/>
            <a:ext cx="997091" cy="7478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urved Connector 38"/>
          <p:cNvCxnSpPr/>
          <p:nvPr/>
        </p:nvCxnSpPr>
        <p:spPr>
          <a:xfrm rot="16200000" flipH="1">
            <a:off x="6756388" y="4185756"/>
            <a:ext cx="1520772" cy="548369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2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/>
      <p:bldP spid="31" grpId="0"/>
      <p:bldP spid="3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6"/>
            <a:ext cx="4760308" cy="47577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نقشه سیم کشی برای بوستر کردن دو دستگاه پمپ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algn="ctr"/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3852674" y="3379148"/>
            <a:ext cx="44866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C:\Users\khadamat.SPICO\Desktop\BOOSTER\New Doc 2017-11-29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"/>
          <a:stretch/>
        </p:blipFill>
        <p:spPr bwMode="auto">
          <a:xfrm>
            <a:off x="3148747" y="1536425"/>
            <a:ext cx="6681053" cy="45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12571" y="587453"/>
            <a:ext cx="7326086" cy="769498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just" rtl="1"/>
            <a:r>
              <a:rPr lang="fa-IR" sz="1385" b="1" dirty="0">
                <a:solidFill>
                  <a:srgbClr val="FF0000"/>
                </a:solidFill>
                <a:cs typeface="B Titr" pitchFamily="2" charset="-78"/>
              </a:rPr>
              <a:t>نکته:</a:t>
            </a:r>
            <a:endParaRPr lang="en-US" sz="1385" b="1" dirty="0">
              <a:solidFill>
                <a:srgbClr val="FF0000"/>
              </a:solidFill>
              <a:cs typeface="B Titr" pitchFamily="2" charset="-78"/>
            </a:endParaRPr>
          </a:p>
          <a:p>
            <a:pPr algn="just" rtl="1"/>
            <a:r>
              <a:rPr lang="fa-IR" sz="1600" dirty="0">
                <a:solidFill>
                  <a:srgbClr val="FF0000"/>
                </a:solidFill>
                <a:cs typeface="B Titr" pitchFamily="2" charset="-78"/>
              </a:rPr>
              <a:t>تابلوی </a:t>
            </a:r>
            <a:r>
              <a:rPr lang="en-US" sz="1600" dirty="0">
                <a:solidFill>
                  <a:srgbClr val="FF0000"/>
                </a:solidFill>
                <a:cs typeface="B Titr" pitchFamily="2" charset="-78"/>
              </a:rPr>
              <a:t>E.BOX</a:t>
            </a:r>
            <a:r>
              <a:rPr lang="fa-IR" sz="1600" dirty="0">
                <a:solidFill>
                  <a:srgbClr val="FF0000"/>
                </a:solidFill>
                <a:cs typeface="B Titr" pitchFamily="2" charset="-78"/>
              </a:rPr>
              <a:t> هم برای بوستر پمپ های تکفاز قابل استفاده است و هم برای بوستر پمپ های سه فاز که تعیین شرایط و کارکرد آن با توجه به انتخاب و جایگزینی فیوز 230 و یا 400 امکان پذیر می باشد.</a:t>
            </a:r>
            <a:endParaRPr lang="en-US" sz="1600" dirty="0">
              <a:solidFill>
                <a:srgbClr val="FF0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2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123156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تابلو کنترل هوشمند مدل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5904" y="1051965"/>
            <a:ext cx="7525594" cy="433252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2400" b="1" dirty="0">
                <a:cs typeface="B Nazanin" pitchFamily="2" charset="-78"/>
              </a:rPr>
              <a:t>برای راه اندازی دو دستگاه پمپ تکفاز</a:t>
            </a:r>
            <a:r>
              <a:rPr lang="en-US" sz="2400" b="1" dirty="0">
                <a:cs typeface="B Nazanin" pitchFamily="2" charset="-78"/>
              </a:rPr>
              <a:t> </a:t>
            </a:r>
            <a:r>
              <a:rPr lang="fa-IR" sz="2400" b="1" dirty="0">
                <a:cs typeface="B Nazanin" pitchFamily="2" charset="-78"/>
              </a:rPr>
              <a:t>و سه فاز </a:t>
            </a:r>
            <a:r>
              <a:rPr lang="en-US" sz="2400" b="1" dirty="0">
                <a:ea typeface="Calibri"/>
                <a:cs typeface="B Nazanin" pitchFamily="2" charset="-78"/>
              </a:rPr>
              <a:t>7.5KW)</a:t>
            </a:r>
            <a:r>
              <a:rPr lang="fa-IR" sz="2400" b="1" dirty="0">
                <a:ea typeface="Calibri"/>
                <a:cs typeface="B Nazanin" pitchFamily="2" charset="-78"/>
              </a:rPr>
              <a:t> </a:t>
            </a:r>
            <a:r>
              <a:rPr lang="en-US" sz="2400" b="1" dirty="0">
                <a:ea typeface="Calibri"/>
                <a:cs typeface="B Nazanin" pitchFamily="2" charset="-78"/>
              </a:rPr>
              <a:t>–</a:t>
            </a:r>
            <a:r>
              <a:rPr lang="fa-IR" sz="2400" b="1" dirty="0">
                <a:ea typeface="Calibri"/>
                <a:cs typeface="B Nazanin" pitchFamily="2" charset="-78"/>
              </a:rPr>
              <a:t> </a:t>
            </a:r>
            <a:r>
              <a:rPr lang="en-US" sz="2400" b="1" dirty="0">
                <a:ea typeface="Calibri"/>
                <a:cs typeface="B Nazanin" pitchFamily="2" charset="-78"/>
              </a:rPr>
              <a:t>(2.2KW</a:t>
            </a:r>
            <a:r>
              <a:rPr lang="fa-IR" sz="2400" b="1" dirty="0">
                <a:cs typeface="B Nazanin" pitchFamily="2" charset="-78"/>
              </a:rPr>
              <a:t>،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CEB459-C734-49A5-9D11-EDC613A99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60" y="1792386"/>
            <a:ext cx="6019575" cy="45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22077" y="123156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تابلو کنترل هوشمند مدل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E.BOX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5904" y="1051965"/>
            <a:ext cx="7525594" cy="433252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2400" b="1" dirty="0">
                <a:cs typeface="B Nazanin" pitchFamily="2" charset="-78"/>
              </a:rPr>
              <a:t>برای راه اندازی دو دستگاه پمپ تکفاز</a:t>
            </a:r>
            <a:r>
              <a:rPr lang="en-US" sz="2400" b="1" dirty="0">
                <a:cs typeface="B Nazanin" pitchFamily="2" charset="-78"/>
              </a:rPr>
              <a:t> </a:t>
            </a:r>
            <a:r>
              <a:rPr lang="fa-IR" sz="2400" b="1" dirty="0">
                <a:cs typeface="B Nazanin" pitchFamily="2" charset="-78"/>
              </a:rPr>
              <a:t>و سه فاز </a:t>
            </a:r>
            <a:r>
              <a:rPr lang="en-US" sz="2400" b="1" dirty="0">
                <a:ea typeface="Calibri"/>
                <a:cs typeface="B Nazanin" pitchFamily="2" charset="-78"/>
              </a:rPr>
              <a:t>7.5KW)</a:t>
            </a:r>
            <a:r>
              <a:rPr lang="fa-IR" sz="2400" b="1" dirty="0">
                <a:ea typeface="Calibri"/>
                <a:cs typeface="B Nazanin" pitchFamily="2" charset="-78"/>
              </a:rPr>
              <a:t> </a:t>
            </a:r>
            <a:r>
              <a:rPr lang="en-US" sz="2400" b="1" dirty="0">
                <a:ea typeface="Calibri"/>
                <a:cs typeface="B Nazanin" pitchFamily="2" charset="-78"/>
              </a:rPr>
              <a:t>–</a:t>
            </a:r>
            <a:r>
              <a:rPr lang="fa-IR" sz="2400" b="1" dirty="0">
                <a:ea typeface="Calibri"/>
                <a:cs typeface="B Nazanin" pitchFamily="2" charset="-78"/>
              </a:rPr>
              <a:t> </a:t>
            </a:r>
            <a:r>
              <a:rPr lang="en-US" sz="2400" b="1" dirty="0">
                <a:ea typeface="Calibri"/>
                <a:cs typeface="B Nazanin" pitchFamily="2" charset="-78"/>
              </a:rPr>
              <a:t>(2.2KW</a:t>
            </a:r>
            <a:r>
              <a:rPr lang="fa-IR" sz="2400" b="1" dirty="0">
                <a:cs typeface="B Nazanin" pitchFamily="2" charset="-78"/>
              </a:rPr>
              <a:t>،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85A863-3EB5-43C3-9584-8078F21A8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43" y="1735742"/>
            <a:ext cx="6278520" cy="47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92269" y="88937"/>
            <a:ext cx="3575331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قطعات بوسترهای دو پمپ به همراه تابلو کنترل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 err="1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e.box</a:t>
            </a:r>
            <a:endParaRPr lang="en-US" sz="727" dirty="0">
              <a:ea typeface="Calibri"/>
              <a:cs typeface="Arial"/>
            </a:endParaRPr>
          </a:p>
        </p:txBody>
      </p:sp>
      <p:pic>
        <p:nvPicPr>
          <p:cNvPr id="38" name="Picture 3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2652318" y="1473214"/>
            <a:ext cx="1239951" cy="1852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02548"/>
              </p:ext>
            </p:extLst>
          </p:nvPr>
        </p:nvGraphicFramePr>
        <p:xfrm>
          <a:off x="3857047" y="843383"/>
          <a:ext cx="4242059" cy="337887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73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5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16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22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3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9807">
                <a:tc gridSpan="4"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ابعاد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شرح</a:t>
                      </a:r>
                      <a:r>
                        <a:rPr lang="fa-IR" sz="800" baseline="0" dirty="0"/>
                        <a:t> کالا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3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خروجی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ورودی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طول منیفولد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قطر لوله منیفولد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منیفولد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899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500 &amp; 700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517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720*340*54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620*290*50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520*245*54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صفحه اصلی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9807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310*370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صفحه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9807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800*90</a:t>
                      </a:r>
                    </a:p>
                  </a:txBody>
                  <a:tcPr marL="47478" marR="47478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480*90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پایه 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1496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 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 F</a:t>
                      </a:r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درپوش گالوانیزه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6517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M-M</a:t>
                      </a:r>
                      <a:r>
                        <a:rPr lang="en-US" sz="800" b="1" baseline="0" dirty="0"/>
                        <a:t> </a:t>
                      </a:r>
                      <a:r>
                        <a:rPr lang="fa-IR" sz="800" dirty="0"/>
                        <a:t>مغذی گالوانیزه</a:t>
                      </a:r>
                      <a:r>
                        <a:rPr lang="en-US" sz="800" dirty="0"/>
                        <a:t> 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5358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شیر طرح گازی مهره </a:t>
                      </a:r>
                      <a:r>
                        <a:rPr lang="en-US" sz="800" b="1" dirty="0"/>
                        <a:t>M-F </a:t>
                      </a:r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ماسوره دار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6517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شیر طرح گازی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9275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3/4”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 ½”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تبدیل سه تکه برنزی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6517">
                <a:tc gridSpan="4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3/8”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F-F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شیر یکطرفه برنزی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9" name="Picture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7613410" y="5553533"/>
            <a:ext cx="1105665" cy="825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49" y="5657866"/>
            <a:ext cx="549914" cy="80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82" y="5799406"/>
            <a:ext cx="613440" cy="77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4553595" y="5949980"/>
            <a:ext cx="1031660" cy="62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C:\Users\khadamat.SPICO\Desktop\manifold-out.png">
            <a:extLst>
              <a:ext uri="{FF2B5EF4-FFF2-40B4-BE49-F238E27FC236}">
                <a16:creationId xmlns="" xmlns:a16="http://schemas.microsoft.com/office/drawing/2014/main" id="{B109B1F2-0BD4-49BA-8DCC-49A36B69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34" y="4561924"/>
            <a:ext cx="3119526" cy="7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fome.it/dataload/prod/norm/scheda_185.jpg">
            <a:extLst>
              <a:ext uri="{FF2B5EF4-FFF2-40B4-BE49-F238E27FC236}">
                <a16:creationId xmlns="" xmlns:a16="http://schemas.microsoft.com/office/drawing/2014/main" id="{8168350A-74BC-4A73-8659-BB3140D3B03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77" y="5746627"/>
            <a:ext cx="557157" cy="79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www.fome.it/dataload/prod/norm/178.jpg">
            <a:extLst>
              <a:ext uri="{FF2B5EF4-FFF2-40B4-BE49-F238E27FC236}">
                <a16:creationId xmlns="" xmlns:a16="http://schemas.microsoft.com/office/drawing/2014/main" id="{A37C57F8-879A-4489-A6C3-FE2C34019471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10800000">
            <a:off x="3351694" y="4561924"/>
            <a:ext cx="2296547" cy="671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http://www.fome.it/dataload/prod/norm/scheda_184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>
            <a:off x="7556812" y="1811644"/>
            <a:ext cx="868530" cy="116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65" y="5579189"/>
            <a:ext cx="832080" cy="1007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/>
          <p:nvPr/>
        </p:nvCxnSpPr>
        <p:spPr>
          <a:xfrm rot="5400000">
            <a:off x="4706395" y="4282722"/>
            <a:ext cx="2119965" cy="559545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0" name="Picture 4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3770775" y="827484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77" y="4244498"/>
            <a:ext cx="573146" cy="72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 descr="http://www.fome.it/dataload/prod/norm/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6609695" y="5522773"/>
            <a:ext cx="1381382" cy="6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818889" y="1790600"/>
            <a:ext cx="1067185" cy="79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0565" y="1502081"/>
            <a:ext cx="2221876" cy="244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urved Connector 23"/>
          <p:cNvCxnSpPr/>
          <p:nvPr/>
        </p:nvCxnSpPr>
        <p:spPr>
          <a:xfrm rot="16200000" flipH="1">
            <a:off x="5699003" y="3929334"/>
            <a:ext cx="2073144" cy="111373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5400000" flipH="1" flipV="1">
            <a:off x="5905528" y="1432135"/>
            <a:ext cx="1433967" cy="442529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2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79" y="487750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Curved Connector 62"/>
          <p:cNvCxnSpPr/>
          <p:nvPr/>
        </p:nvCxnSpPr>
        <p:spPr>
          <a:xfrm rot="5400000" flipH="1" flipV="1">
            <a:off x="7114332" y="2725244"/>
            <a:ext cx="797628" cy="797084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Curved Connector 94"/>
          <p:cNvCxnSpPr/>
          <p:nvPr/>
        </p:nvCxnSpPr>
        <p:spPr>
          <a:xfrm>
            <a:off x="6275366" y="3379150"/>
            <a:ext cx="1316184" cy="1183345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9" name="Curved Connector 98"/>
          <p:cNvCxnSpPr/>
          <p:nvPr/>
        </p:nvCxnSpPr>
        <p:spPr>
          <a:xfrm rot="10800000">
            <a:off x="4500746" y="1192518"/>
            <a:ext cx="1495550" cy="1488709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5" name="Picture 104" descr="http://www.fome.it/dataload/prod/norm/183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44981" y="5276562"/>
            <a:ext cx="1760421" cy="1011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Curved Connector 108"/>
          <p:cNvCxnSpPr/>
          <p:nvPr/>
        </p:nvCxnSpPr>
        <p:spPr>
          <a:xfrm rot="5400000">
            <a:off x="4183891" y="3779916"/>
            <a:ext cx="1269961" cy="1019312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Curved Connector 113"/>
          <p:cNvCxnSpPr/>
          <p:nvPr/>
        </p:nvCxnSpPr>
        <p:spPr>
          <a:xfrm rot="10800000">
            <a:off x="4831112" y="2481820"/>
            <a:ext cx="735535" cy="641968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6" name="Curved Connector 115"/>
          <p:cNvCxnSpPr/>
          <p:nvPr/>
        </p:nvCxnSpPr>
        <p:spPr>
          <a:xfrm rot="10800000" flipV="1">
            <a:off x="4500746" y="3179629"/>
            <a:ext cx="640120" cy="342971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8" name="Picture 117" descr="http://www.fome.it/dataload/prod/norm/scheda_18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95" y="3296712"/>
            <a:ext cx="505082" cy="59838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77"/>
          <p:cNvSpPr/>
          <p:nvPr/>
        </p:nvSpPr>
        <p:spPr>
          <a:xfrm>
            <a:off x="6220530" y="299855"/>
            <a:ext cx="76102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خروجی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 rot="16200000">
            <a:off x="3716814" y="5655928"/>
            <a:ext cx="74018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ورودی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76305" y="1617929"/>
            <a:ext cx="1009492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بیس پلیت و پایه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52796" y="3104003"/>
            <a:ext cx="8139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درپوش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84192" y="6214025"/>
            <a:ext cx="733775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مغذی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21637" y="594564"/>
            <a:ext cx="15080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 مهره ماسوره دار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812526" y="2425536"/>
            <a:ext cx="76263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396343" y="4003154"/>
            <a:ext cx="96941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تبدیل سه تکه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45177" y="6469953"/>
            <a:ext cx="92934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یکطرفه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7016466" y="1295529"/>
            <a:ext cx="452719" cy="41310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387049" y="1085980"/>
            <a:ext cx="103514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صفحه نگهدارنده تابلو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35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69" y="5012871"/>
            <a:ext cx="3913417" cy="1600200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26767"/>
              </p:ext>
            </p:extLst>
          </p:nvPr>
        </p:nvGraphicFramePr>
        <p:xfrm>
          <a:off x="2612573" y="754067"/>
          <a:ext cx="6193971" cy="4097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8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82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82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82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82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54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09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82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821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205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1"1/4M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1/4"F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38578" y="255692"/>
            <a:ext cx="180049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scheda_17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29" y="5031735"/>
            <a:ext cx="1725055" cy="1562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1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68578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2" y="2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S:\N E W  - J A A F A R I\PowerPoint\950126\KHoroji\P1\Ligh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3000"/>
                    </a14:imgEffect>
                    <a14:imgEffect>
                      <a14:brightnessContrast bright="-4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77"/>
          <a:stretch/>
        </p:blipFill>
        <p:spPr bwMode="auto">
          <a:xfrm>
            <a:off x="1600200" y="-228600"/>
            <a:ext cx="914400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564" y="-228600"/>
            <a:ext cx="3423638" cy="34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:\N E W  - J A A F A R I\PowerPoint\950126\KHoroji\P1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7493000"/>
            <a:ext cx="91567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:\N E W  - J A A F A R I\PowerPoint\950126\KHoroji\P1\tEX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43" y="3022600"/>
            <a:ext cx="316075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S:\N E W  - J A A F A R I\PowerPoint\950126\KHoroji\P1\tEX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2" y="4546601"/>
            <a:ext cx="4742985" cy="4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:\N E W  - J A A F A R I\PowerPoint\950126\KHoroji\P1\Dw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04539"/>
            <a:ext cx="1137994" cy="45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S:\N E W  - J A A F A R I\PowerPoint\950126\KHoroji\P1\Dab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50629"/>
            <a:ext cx="917232" cy="4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S:\N E W  - J A A F A R I\PowerPoint\950126\KHoroji\P1\tEX2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7785" r="10943" b="21353"/>
          <a:stretch/>
        </p:blipFill>
        <p:spPr bwMode="auto">
          <a:xfrm>
            <a:off x="4117114" y="5154160"/>
            <a:ext cx="4283473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:\N E W  - J A A F A R I\PowerPoint\950126\KHoroji\P1\Tex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2" y="6330269"/>
            <a:ext cx="1674303" cy="3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2865" y="2463214"/>
            <a:ext cx="375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>
                <a:solidFill>
                  <a:srgbClr val="FF0000"/>
                </a:solidFill>
                <a:cs typeface="B Mehr" pitchFamily="2" charset="-78"/>
              </a:rPr>
              <a:t>شناخت بوستر پمپ </a:t>
            </a:r>
            <a:endParaRPr lang="en-US" sz="3600" dirty="0">
              <a:solidFill>
                <a:srgbClr val="FF0000"/>
              </a:solidFill>
              <a:cs typeface="B Mehr" pitchFamily="2" charset="-78"/>
            </a:endParaRPr>
          </a:p>
        </p:txBody>
      </p:sp>
      <p:pic>
        <p:nvPicPr>
          <p:cNvPr id="18" name="Picture 11" descr="C:\Users\khadamat.SPICO.000\Desktop\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61" y="5716855"/>
            <a:ext cx="1142251" cy="7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khadamat.SPICO.000\Desktop\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30" y="5752438"/>
            <a:ext cx="1142251" cy="7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79224"/>
      </p:ext>
    </p:extLst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ttp://www.fome.it/dataload/prod/norm/17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>
            <a:off x="5496204" y="5561856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4191000" y="300334"/>
            <a:ext cx="3363686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07009"/>
              </p:ext>
            </p:extLst>
          </p:nvPr>
        </p:nvGraphicFramePr>
        <p:xfrm>
          <a:off x="3102425" y="957593"/>
          <a:ext cx="5929945" cy="4354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71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71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71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7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71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71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713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079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1"1/4M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29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9" name="Picture 8" descr="http://www.fome.it/dataload/prod/norm/scheda_17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80" y="5505886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2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93321" y="34597"/>
            <a:ext cx="1954381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73" y="4986647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3719007" y="4844143"/>
            <a:ext cx="1800050" cy="16040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26703"/>
              </p:ext>
            </p:extLst>
          </p:nvPr>
        </p:nvGraphicFramePr>
        <p:xfrm>
          <a:off x="3505201" y="449391"/>
          <a:ext cx="5606145" cy="4035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29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2290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261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1,92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3,34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3,10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6504_90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390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7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www.fome.it/dataload/prod/norm/scheda_17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3385457" y="4219912"/>
            <a:ext cx="1365870" cy="191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fome.it/dataload/prod/norm/18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835401" y="4415855"/>
            <a:ext cx="3927598" cy="19172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188934"/>
              </p:ext>
            </p:extLst>
          </p:nvPr>
        </p:nvGraphicFramePr>
        <p:xfrm>
          <a:off x="3450771" y="1117521"/>
          <a:ext cx="4659203" cy="2747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8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57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69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86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82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30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80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9861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86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CODE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DESCRIPTION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CARRYING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CAPACITY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PUMP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800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34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150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11603" y="495053"/>
            <a:ext cx="1555234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29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05" y="6275180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39085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fome.it/dataload/prod/norm/scheda_184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 flipH="1">
            <a:off x="6784853" y="4892670"/>
            <a:ext cx="1250727" cy="14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0934" y="5067028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>
            <a:off x="6395774" y="4633056"/>
            <a:ext cx="545284" cy="336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52786" y="5115346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7534" y="4024967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www.fome.it/dataload/prod/norm/15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620135" y="5059664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490745" y="5005059"/>
            <a:ext cx="656099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80" y="3978868"/>
            <a:ext cx="20094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87" y="5636189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251680" y="1605711"/>
            <a:ext cx="656099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10" y="4903417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6768429" y="1680083"/>
            <a:ext cx="545284" cy="336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3711948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05" y="175625"/>
            <a:ext cx="779271" cy="205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http://www.fome.it/dataload/prod/norm/179.jpg"/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750" b="855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057" r="7575" b="12061"/>
          <a:stretch/>
        </p:blipFill>
        <p:spPr bwMode="auto">
          <a:xfrm rot="5400000">
            <a:off x="6431313" y="1056028"/>
            <a:ext cx="2064876" cy="57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99" y="26070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http://www.fome.it/dataload/prod/norm/178.jpg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644572" y="4545330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www.fome.it/dataload/prod/norm/178.jpg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378322" y="2193627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11869" y="1667680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13721" y="1715998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 descr="http://www.fome.it/dataload/prod/norm/15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381070" y="1660316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http://www.fome.it/dataload/prod/norm/scheda_1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29" y="1112674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http://www.fome.it/dataload/prod/norm/scheda_184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7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 b="16928"/>
          <a:stretch/>
        </p:blipFill>
        <p:spPr bwMode="auto">
          <a:xfrm flipH="1">
            <a:off x="5790344" y="2351105"/>
            <a:ext cx="1250727" cy="12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 flipH="1">
            <a:off x="7596535" y="4547306"/>
            <a:ext cx="843717" cy="8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 flipH="1">
            <a:off x="6668416" y="2228590"/>
            <a:ext cx="709125" cy="73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50" b="95793" l="3563" r="96622">
                        <a14:foregroundMark x1="88636" y1="51563" x2="88636" y2="51563"/>
                        <a14:foregroundMark x1="86302" y1="47476" x2="82187" y2="39183"/>
                        <a14:foregroundMark x1="80160" y1="40505" x2="84521" y2="48077"/>
                        <a14:foregroundMark x1="84521" y1="54327" x2="82432" y2="48077"/>
                        <a14:foregroundMark x1="86302" y1="59736" x2="89435" y2="60457"/>
                        <a14:foregroundMark x1="88145" y1="57091" x2="88882" y2="57091"/>
                        <a14:foregroundMark x1="70885" y1="25721" x2="70885" y2="25721"/>
                        <a14:foregroundMark x1="64128" y1="53125" x2="64128" y2="53125"/>
                        <a14:foregroundMark x1="64435" y1="49159" x2="64435" y2="49159"/>
                        <a14:foregroundMark x1="64251" y1="45313" x2="64251" y2="45313"/>
                        <a14:foregroundMark x1="60934" y1="26442" x2="61425" y2="26442"/>
                        <a14:foregroundMark x1="61916" y1="26442" x2="61916" y2="26442"/>
                        <a14:foregroundMark x1="62715" y1="27764" x2="62715" y2="27764"/>
                        <a14:foregroundMark x1="62654" y1="28726" x2="62654" y2="28726"/>
                        <a14:foregroundMark x1="62899" y1="29808" x2="62899" y2="29808"/>
                        <a14:foregroundMark x1="62838" y1="32332" x2="62838" y2="32332"/>
                        <a14:foregroundMark x1="63022" y1="34135" x2="63022" y2="34135"/>
                        <a14:foregroundMark x1="63268" y1="37139" x2="63268" y2="37139"/>
                        <a14:foregroundMark x1="63514" y1="39063" x2="63514" y2="39063"/>
                        <a14:foregroundMark x1="64066" y1="42067" x2="64066" y2="42067"/>
                        <a14:foregroundMark x1="64189" y1="44111" x2="64189" y2="44111"/>
                        <a14:foregroundMark x1="59767" y1="27043" x2="59767" y2="27043"/>
                        <a14:foregroundMark x1="57248" y1="27163" x2="57248" y2="27163"/>
                        <a14:foregroundMark x1="64435" y1="50601" x2="64435" y2="50601"/>
                        <a14:foregroundMark x1="64619" y1="48077" x2="64619" y2="48077"/>
                        <a14:foregroundMark x1="63698" y1="55409" x2="63698" y2="55409"/>
                        <a14:foregroundMark x1="64312" y1="21154" x2="68489" y2="22356"/>
                        <a14:foregroundMark x1="63698" y1="21274" x2="61486" y2="19832"/>
                        <a14:backgroundMark x1="24447" y1="44712" x2="24447" y2="44712"/>
                        <a14:backgroundMark x1="20332" y1="29447" x2="20332" y2="29447"/>
                        <a14:backgroundMark x1="22727" y1="64183" x2="22727" y2="64183"/>
                        <a14:backgroundMark x1="21437" y1="71755" x2="21437" y2="71755"/>
                        <a14:backgroundMark x1="13329" y1="50000" x2="13329" y2="50000"/>
                        <a14:backgroundMark x1="10627" y1="44832" x2="10627" y2="44832"/>
                        <a14:backgroundMark x1="7801" y1="58173" x2="7801" y2="58173"/>
                        <a14:backgroundMark x1="56818" y1="44832" x2="56818" y2="44832"/>
                        <a14:backgroundMark x1="56818" y1="40024" x2="56818" y2="40024"/>
                        <a14:backgroundMark x1="54607" y1="56250" x2="54607" y2="56250"/>
                        <a14:backgroundMark x1="35872" y1="70313" x2="35872" y2="70313"/>
                        <a14:backgroundMark x1="17629" y1="26202" x2="17629" y2="26202"/>
                        <a14:backgroundMark x1="60811" y1="30288" x2="60811" y2="30288"/>
                        <a14:backgroundMark x1="63452" y1="46995" x2="63452" y2="46995"/>
                        <a14:backgroundMark x1="63821" y1="51683" x2="63821" y2="51683"/>
                        <a14:backgroundMark x1="62899" y1="43029" x2="62899" y2="43029"/>
                        <a14:backgroundMark x1="63268" y1="42308" x2="63821" y2="48678"/>
                        <a14:backgroundMark x1="16585" y1="27404" x2="16585" y2="27404"/>
                        <a14:backgroundMark x1="16032" y1="28486" x2="16032" y2="28486"/>
                        <a14:backgroundMark x1="15172" y1="29688" x2="15172" y2="29688"/>
                        <a14:backgroundMark x1="18305" y1="25841" x2="20086" y2="23678"/>
                        <a14:backgroundMark x1="31757" y1="21034" x2="31757" y2="2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02547" y="3725971"/>
            <a:ext cx="465983" cy="3494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250" b="95793" l="3563" r="96622">
                        <a14:foregroundMark x1="88636" y1="51563" x2="88636" y2="51563"/>
                        <a14:foregroundMark x1="86302" y1="47476" x2="82187" y2="39183"/>
                        <a14:foregroundMark x1="80160" y1="40505" x2="84521" y2="48077"/>
                        <a14:foregroundMark x1="84521" y1="54327" x2="82432" y2="48077"/>
                        <a14:foregroundMark x1="86302" y1="59736" x2="89435" y2="60457"/>
                        <a14:foregroundMark x1="88145" y1="57091" x2="88882" y2="57091"/>
                        <a14:foregroundMark x1="70885" y1="25721" x2="70885" y2="25721"/>
                        <a14:foregroundMark x1="64128" y1="53125" x2="64128" y2="53125"/>
                        <a14:foregroundMark x1="64435" y1="49159" x2="64435" y2="49159"/>
                        <a14:foregroundMark x1="64251" y1="45313" x2="64251" y2="45313"/>
                        <a14:foregroundMark x1="60934" y1="26442" x2="61425" y2="26442"/>
                        <a14:foregroundMark x1="61916" y1="26442" x2="61916" y2="26442"/>
                        <a14:foregroundMark x1="62715" y1="27764" x2="62715" y2="27764"/>
                        <a14:foregroundMark x1="62654" y1="28726" x2="62654" y2="28726"/>
                        <a14:foregroundMark x1="62899" y1="29808" x2="62899" y2="29808"/>
                        <a14:foregroundMark x1="62838" y1="32332" x2="62838" y2="32332"/>
                        <a14:foregroundMark x1="63022" y1="34135" x2="63022" y2="34135"/>
                        <a14:foregroundMark x1="63268" y1="37139" x2="63268" y2="37139"/>
                        <a14:foregroundMark x1="63514" y1="39063" x2="63514" y2="39063"/>
                        <a14:foregroundMark x1="64066" y1="42067" x2="64066" y2="42067"/>
                        <a14:foregroundMark x1="64189" y1="44111" x2="64189" y2="44111"/>
                        <a14:foregroundMark x1="59767" y1="27043" x2="59767" y2="27043"/>
                        <a14:foregroundMark x1="57248" y1="27163" x2="57248" y2="27163"/>
                        <a14:foregroundMark x1="64435" y1="50601" x2="64435" y2="50601"/>
                        <a14:foregroundMark x1="64619" y1="48077" x2="64619" y2="48077"/>
                        <a14:foregroundMark x1="63698" y1="55409" x2="63698" y2="55409"/>
                        <a14:foregroundMark x1="64312" y1="21154" x2="68489" y2="22356"/>
                        <a14:foregroundMark x1="63698" y1="21274" x2="61486" y2="19832"/>
                        <a14:backgroundMark x1="24447" y1="44712" x2="24447" y2="44712"/>
                        <a14:backgroundMark x1="20332" y1="29447" x2="20332" y2="29447"/>
                        <a14:backgroundMark x1="22727" y1="64183" x2="22727" y2="64183"/>
                        <a14:backgroundMark x1="21437" y1="71755" x2="21437" y2="71755"/>
                        <a14:backgroundMark x1="13329" y1="50000" x2="13329" y2="50000"/>
                        <a14:backgroundMark x1="10627" y1="44832" x2="10627" y2="44832"/>
                        <a14:backgroundMark x1="7801" y1="58173" x2="7801" y2="58173"/>
                        <a14:backgroundMark x1="56818" y1="44832" x2="56818" y2="44832"/>
                        <a14:backgroundMark x1="56818" y1="40024" x2="56818" y2="40024"/>
                        <a14:backgroundMark x1="54607" y1="56250" x2="54607" y2="56250"/>
                        <a14:backgroundMark x1="35872" y1="70313" x2="35872" y2="70313"/>
                        <a14:backgroundMark x1="17629" y1="26202" x2="17629" y2="26202"/>
                        <a14:backgroundMark x1="60811" y1="30288" x2="60811" y2="30288"/>
                        <a14:backgroundMark x1="63452" y1="46995" x2="63452" y2="46995"/>
                        <a14:backgroundMark x1="63821" y1="51683" x2="63821" y2="51683"/>
                        <a14:backgroundMark x1="62899" y1="43029" x2="62899" y2="43029"/>
                        <a14:backgroundMark x1="63268" y1="42308" x2="63821" y2="48678"/>
                        <a14:backgroundMark x1="16585" y1="27404" x2="16585" y2="27404"/>
                        <a14:backgroundMark x1="16032" y1="28486" x2="16032" y2="28486"/>
                        <a14:backgroundMark x1="15172" y1="29688" x2="15172" y2="29688"/>
                        <a14:backgroundMark x1="18305" y1="25841" x2="20086" y2="23678"/>
                        <a14:backgroundMark x1="31757" y1="21034" x2="31757" y2="2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615058" y="1796964"/>
            <a:ext cx="465983" cy="3494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 flipH="1">
            <a:off x="5192020" y="2434203"/>
            <a:ext cx="1878768" cy="195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08" y="1157767"/>
            <a:ext cx="964670" cy="5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405701" y="1826603"/>
            <a:ext cx="825842" cy="30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7633" y1="17551" x2="87633" y2="17551"/>
                        <a14:foregroundMark x1="84099" y1="4082" x2="84099" y2="4082"/>
                        <a14:foregroundMark x1="90813" y1="36327" x2="90813" y2="36327"/>
                        <a14:foregroundMark x1="90813" y1="92245" x2="90813" y2="92245"/>
                        <a14:foregroundMark x1="74558" y1="96939" x2="74558" y2="96939"/>
                        <a14:foregroundMark x1="21201" y1="46327" x2="21201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2573073"/>
            <a:ext cx="838056" cy="15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5" y="5374916"/>
            <a:ext cx="954390" cy="7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9" y="2643514"/>
            <a:ext cx="554838" cy="146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28" y="1093831"/>
            <a:ext cx="959364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089981" y="1789286"/>
            <a:ext cx="890524" cy="51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JET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0836" y="4260460"/>
            <a:ext cx="1019346" cy="51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3815" y="4145044"/>
            <a:ext cx="1019346" cy="51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KVC &amp; 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06713" y="6234655"/>
            <a:ext cx="1399905" cy="51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NKM-G &amp; NKP-G 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2" y="5111465"/>
            <a:ext cx="635437" cy="10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725463" y="6240556"/>
            <a:ext cx="1196441" cy="51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CM-G &amp; CP-G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5118027" y="1744655"/>
            <a:ext cx="930320" cy="726519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7" name="Curved Connector 2056"/>
          <p:cNvCxnSpPr/>
          <p:nvPr/>
        </p:nvCxnSpPr>
        <p:spPr>
          <a:xfrm rot="5400000">
            <a:off x="6297647" y="1848124"/>
            <a:ext cx="942706" cy="648075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/>
          <p:nvPr/>
        </p:nvCxnSpPr>
        <p:spPr>
          <a:xfrm>
            <a:off x="4351192" y="3100916"/>
            <a:ext cx="898978" cy="722982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026" idx="1"/>
          </p:cNvCxnSpPr>
          <p:nvPr/>
        </p:nvCxnSpPr>
        <p:spPr>
          <a:xfrm rot="10800000" flipV="1">
            <a:off x="7070789" y="3359059"/>
            <a:ext cx="410694" cy="369051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/>
          <p:nvPr/>
        </p:nvCxnSpPr>
        <p:spPr>
          <a:xfrm rot="5400000" flipH="1" flipV="1">
            <a:off x="4893545" y="4461844"/>
            <a:ext cx="1269698" cy="556449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Curved Connector 2068"/>
          <p:cNvCxnSpPr/>
          <p:nvPr/>
        </p:nvCxnSpPr>
        <p:spPr>
          <a:xfrm rot="16200000" flipH="1">
            <a:off x="6212978" y="4576876"/>
            <a:ext cx="1274772" cy="501727"/>
          </a:xfrm>
          <a:prstGeom prst="curvedConnector3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55" y="36434"/>
            <a:ext cx="1238061" cy="5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12" y="36434"/>
            <a:ext cx="750351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/>
          <p:cNvSpPr/>
          <p:nvPr/>
        </p:nvSpPr>
        <p:spPr>
          <a:xfrm>
            <a:off x="5250170" y="100378"/>
            <a:ext cx="1673702" cy="868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تابلو کنترل</a:t>
            </a:r>
            <a:endParaRPr lang="en-US" sz="1938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ea typeface="Calibri"/>
              <a:cs typeface="B Titr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938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938" b="1" cap="all" dirty="0" err="1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e.box</a:t>
            </a:r>
            <a:endParaRPr lang="en-US" sz="762" dirty="0">
              <a:ea typeface="Calibri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8343" y="878453"/>
            <a:ext cx="1419812" cy="412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5.5 KW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2.2 KW</a:t>
            </a:r>
          </a:p>
        </p:txBody>
      </p:sp>
    </p:spTree>
    <p:extLst>
      <p:ext uri="{BB962C8B-B14F-4D97-AF65-F5344CB8AC3E}">
        <p14:creationId xmlns:p14="http://schemas.microsoft.com/office/powerpoint/2010/main" val="4453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46710" y="198766"/>
            <a:ext cx="4517546" cy="34896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قطعات و اتصالات بوستری و تابلو کنترل های هوشمند اسپیکو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75" y="886563"/>
            <a:ext cx="1386888" cy="110574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5332009" y="1992302"/>
            <a:ext cx="1575392" cy="235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95" y="6293165"/>
            <a:ext cx="1183822" cy="3821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3" y="6318007"/>
            <a:ext cx="1387772" cy="35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53" y="687158"/>
            <a:ext cx="110210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14" y="6102438"/>
            <a:ext cx="1473182" cy="5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077" y="6719213"/>
            <a:ext cx="1512538" cy="7476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3" name="Rectangle 22"/>
          <p:cNvSpPr/>
          <p:nvPr/>
        </p:nvSpPr>
        <p:spPr>
          <a:xfrm>
            <a:off x="5224917" y="6715230"/>
            <a:ext cx="1676000" cy="74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4" name="Rectangle 23"/>
          <p:cNvSpPr/>
          <p:nvPr/>
        </p:nvSpPr>
        <p:spPr>
          <a:xfrm>
            <a:off x="6900917" y="6719211"/>
            <a:ext cx="1569007" cy="7476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pic>
        <p:nvPicPr>
          <p:cNvPr id="1026" name="Picture 2" descr="D:\PIC\New folder (2)\SPM9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4" y="879029"/>
            <a:ext cx="1389293" cy="11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2" y="3887476"/>
            <a:ext cx="1218354" cy="15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15" y="1992304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3" y="4824848"/>
            <a:ext cx="1578553" cy="12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>
            <a:off x="3826065" y="2232559"/>
            <a:ext cx="1392456" cy="14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khadamat.SPICO\Desktop\20171125_11202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3" y="3689474"/>
            <a:ext cx="1122014" cy="1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43" y="1384927"/>
            <a:ext cx="2326642" cy="238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79" y="4550019"/>
            <a:ext cx="2466242" cy="230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/>
          <p:nvPr/>
        </p:nvSpPr>
        <p:spPr>
          <a:xfrm>
            <a:off x="4700153" y="2697"/>
            <a:ext cx="3838580" cy="13325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اینورترهای هوشمند </a:t>
            </a:r>
          </a:p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ACTIVE DRIVER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rtl="1"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مناسب برای کنترل بوستر های دو و سه پمپ</a:t>
            </a:r>
            <a:endParaRPr lang="en-US" sz="727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11802" y="1168992"/>
            <a:ext cx="1714878" cy="447615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5.5 KW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0.55 KW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4" y="6340471"/>
            <a:ext cx="1296028" cy="41840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1" y="6370250"/>
            <a:ext cx="1345995" cy="34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1" y="126722"/>
            <a:ext cx="1188766" cy="11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99" y="3770465"/>
            <a:ext cx="1763141" cy="6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12831" r="12549" b="4439"/>
          <a:stretch/>
        </p:blipFill>
        <p:spPr bwMode="auto">
          <a:xfrm>
            <a:off x="2839360" y="4891743"/>
            <a:ext cx="1198403" cy="138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اینورتر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Active Driver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94538" y="507790"/>
            <a:ext cx="5802923" cy="2972409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b="1" dirty="0">
                <a:solidFill>
                  <a:srgbClr val="FF0000"/>
                </a:solidFill>
                <a:cs typeface="B Nazanin" pitchFamily="2" charset="-78"/>
              </a:rPr>
              <a:t>سیستم </a:t>
            </a:r>
            <a:r>
              <a:rPr lang="en-US" sz="1400" b="1" dirty="0">
                <a:solidFill>
                  <a:srgbClr val="FF0000"/>
                </a:solidFill>
                <a:cs typeface="B Nazanin" pitchFamily="2" charset="-78"/>
              </a:rPr>
              <a:t>active driver</a:t>
            </a:r>
            <a:r>
              <a:rPr lang="fa-IR" sz="1400" b="1" dirty="0">
                <a:solidFill>
                  <a:srgbClr val="FF0000"/>
                </a:solidFill>
                <a:cs typeface="B Nazanin" pitchFamily="2" charset="-78"/>
              </a:rPr>
              <a:t> که در مسیر جریان پمپاژ آب قرار می­گیرد با تعدیل و تنظیم عملکرد پمپ ،  فشار آب را همیشه ثابت نگه </a:t>
            </a:r>
            <a:r>
              <a:rPr lang="fa-IR" sz="1400" b="1" dirty="0" smtClean="0">
                <a:solidFill>
                  <a:srgbClr val="FF0000"/>
                </a:solidFill>
                <a:cs typeface="B Nazanin" pitchFamily="2" charset="-78"/>
              </a:rPr>
              <a:t>می دارد 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 </a:t>
            </a:r>
            <a:r>
              <a:rPr lang="fa-IR" sz="1400" b="1" dirty="0">
                <a:solidFill>
                  <a:srgbClr val="0070C0"/>
                </a:solidFill>
                <a:cs typeface="B Nazanin" pitchFamily="2" charset="-78"/>
              </a:rPr>
              <a:t>همچنین بروز اختلال در عملکرد پمپ را نیز شناسایی </a:t>
            </a:r>
            <a:r>
              <a:rPr lang="fa-IR" sz="1400" b="1" dirty="0" smtClean="0">
                <a:solidFill>
                  <a:srgbClr val="0070C0"/>
                </a:solidFill>
                <a:cs typeface="B Nazanin" pitchFamily="2" charset="-78"/>
              </a:rPr>
              <a:t>میکند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کاربر </a:t>
            </a:r>
            <a:r>
              <a:rPr lang="fa-IR" sz="1400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می­تواند مقادیر پارامترها و عملکرد دستگاه را با استفاده از صفحه کلید طبق نیاز مصرف خود تنظیم کند </a:t>
            </a:r>
            <a:r>
              <a:rPr lang="fa-IR" sz="1400" b="1" dirty="0" smtClean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.</a:t>
            </a:r>
            <a:r>
              <a:rPr lang="fa-IR" sz="1400" b="1" dirty="0">
                <a:solidFill>
                  <a:schemeClr val="accent2">
                    <a:lumMod val="50000"/>
                  </a:schemeClr>
                </a:solidFill>
                <a:cs typeface="B Nazanin" pitchFamily="2" charset="-78"/>
              </a:rPr>
              <a:t>توانایی حفاظت از پمپ و تجهیزات الکتریکی و هیدرولیکی آن را دارد</a:t>
            </a:r>
            <a:r>
              <a:rPr lang="fa-IR" sz="1400" b="1" dirty="0" smtClean="0">
                <a:solidFill>
                  <a:schemeClr val="accent2">
                    <a:lumMod val="50000"/>
                  </a:schemeClr>
                </a:solidFill>
                <a:cs typeface="B Nazanin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solidFill>
                  <a:srgbClr val="FF0000"/>
                </a:solidFill>
                <a:cs typeface="B Nazanin" pitchFamily="2" charset="-78"/>
              </a:rPr>
              <a:t>صرفه </a:t>
            </a:r>
            <a:r>
              <a:rPr lang="fa-IR" sz="1400" b="1" dirty="0">
                <a:solidFill>
                  <a:srgbClr val="FF0000"/>
                </a:solidFill>
                <a:cs typeface="B Nazanin" pitchFamily="2" charset="-78"/>
              </a:rPr>
              <a:t>جویی قابل توجه آنها در مصرف انرژی </a:t>
            </a:r>
            <a:r>
              <a:rPr lang="fa-IR" sz="1400" b="1" dirty="0" smtClean="0">
                <a:solidFill>
                  <a:srgbClr val="FF0000"/>
                </a:solidFill>
                <a:cs typeface="B Nazanin" pitchFamily="2" charset="-78"/>
              </a:rPr>
              <a:t>دارد  </a:t>
            </a:r>
            <a:r>
              <a:rPr lang="fa-IR" sz="1400" b="1" dirty="0">
                <a:solidFill>
                  <a:srgbClr val="FF0000"/>
                </a:solidFill>
                <a:cs typeface="B Nazanin" pitchFamily="2" charset="-78"/>
              </a:rPr>
              <a:t>که در بعضی موارد به 85 درصد نیز می­رسد</a:t>
            </a:r>
            <a:r>
              <a:rPr lang="fa-IR" sz="1400" b="1" dirty="0" smtClean="0">
                <a:cs typeface="B Nazanin" pitchFamily="2" charset="-78"/>
              </a:rPr>
              <a:t>..</a:t>
            </a: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cs typeface="B Nazanin" pitchFamily="2" charset="-78"/>
              </a:rPr>
              <a:t>دستگاه </a:t>
            </a:r>
            <a:r>
              <a:rPr lang="en-US" sz="1400" b="1" dirty="0">
                <a:cs typeface="B Nazanin" pitchFamily="2" charset="-78"/>
              </a:rPr>
              <a:t>active driver</a:t>
            </a:r>
            <a:r>
              <a:rPr lang="fa-IR" sz="1400" b="1" dirty="0">
                <a:cs typeface="B Nazanin" pitchFamily="2" charset="-78"/>
              </a:rPr>
              <a:t> موجب افزایش طول عمر مفید پمپ می­شود </a:t>
            </a:r>
            <a:endParaRPr lang="fa-IR" sz="1400" b="1" dirty="0" smtClean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400" b="1" dirty="0" smtClean="0">
                <a:solidFill>
                  <a:srgbClr val="0070C0"/>
                </a:solidFill>
                <a:cs typeface="B Nazanin" pitchFamily="2" charset="-78"/>
              </a:rPr>
              <a:t>صدای </a:t>
            </a:r>
            <a:r>
              <a:rPr lang="fa-IR" sz="1400" b="1" dirty="0">
                <a:solidFill>
                  <a:srgbClr val="0070C0"/>
                </a:solidFill>
                <a:cs typeface="B Nazanin" pitchFamily="2" charset="-78"/>
              </a:rPr>
              <a:t>پمپ نیز به صورت قابل توجهی </a:t>
            </a:r>
            <a:r>
              <a:rPr lang="fa-IR" sz="1400" b="1" dirty="0" smtClean="0">
                <a:solidFill>
                  <a:srgbClr val="0070C0"/>
                </a:solidFill>
                <a:cs typeface="B Nazanin" pitchFamily="2" charset="-78"/>
              </a:rPr>
              <a:t>کاهش می­یابد. .</a:t>
            </a:r>
            <a:endParaRPr lang="en-US" sz="1400" b="1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36" y="3531398"/>
            <a:ext cx="2935327" cy="2439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Callout 1 (Accent Bar) 1"/>
          <p:cNvSpPr/>
          <p:nvPr/>
        </p:nvSpPr>
        <p:spPr>
          <a:xfrm>
            <a:off x="5304490" y="4086075"/>
            <a:ext cx="2636218" cy="1894364"/>
          </a:xfrm>
          <a:prstGeom prst="accentCallout1">
            <a:avLst>
              <a:gd name="adj1" fmla="val 44665"/>
              <a:gd name="adj2" fmla="val -16922"/>
              <a:gd name="adj3" fmla="val 95877"/>
              <a:gd name="adj4" fmla="val -4883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</p:spTree>
    <p:extLst>
      <p:ext uri="{BB962C8B-B14F-4D97-AF65-F5344CB8AC3E}">
        <p14:creationId xmlns:p14="http://schemas.microsoft.com/office/powerpoint/2010/main" val="3588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12831" r="12549" b="4439"/>
          <a:stretch/>
        </p:blipFill>
        <p:spPr bwMode="auto">
          <a:xfrm>
            <a:off x="3586806" y="2109259"/>
            <a:ext cx="1198403" cy="138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22077" y="82531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اینورتر هوشمند </a:t>
            </a:r>
            <a:r>
              <a:rPr lang="en-US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Active Driver</a:t>
            </a:r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 داب ایتالیا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95" y="824474"/>
            <a:ext cx="2935327" cy="2439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Callout 1 (Accent Bar) 1"/>
          <p:cNvSpPr/>
          <p:nvPr/>
        </p:nvSpPr>
        <p:spPr>
          <a:xfrm>
            <a:off x="5833704" y="1097096"/>
            <a:ext cx="2636218" cy="1894364"/>
          </a:xfrm>
          <a:prstGeom prst="accentCallout1">
            <a:avLst>
              <a:gd name="adj1" fmla="val 44665"/>
              <a:gd name="adj2" fmla="val -16922"/>
              <a:gd name="adj3" fmla="val 112541"/>
              <a:gd name="adj4" fmla="val -3520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8" name="TextBox 7"/>
          <p:cNvSpPr txBox="1"/>
          <p:nvPr/>
        </p:nvSpPr>
        <p:spPr>
          <a:xfrm>
            <a:off x="4098921" y="3490451"/>
            <a:ext cx="4955710" cy="1679747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en-US" sz="1400" b="1" dirty="0">
                <a:cs typeface="B Nazanin" pitchFamily="2" charset="-78"/>
              </a:rPr>
              <a:t>MODE</a:t>
            </a:r>
            <a:r>
              <a:rPr lang="fa-IR" sz="1400" b="1" dirty="0">
                <a:cs typeface="B Nazanin" pitchFamily="2" charset="-78"/>
              </a:rPr>
              <a:t>: جهت وارد شدن به سایر منوها استفاده میشود .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en-US" sz="1400" b="1" dirty="0">
                <a:cs typeface="B Nazanin" pitchFamily="2" charset="-78"/>
              </a:rPr>
              <a:t>SET</a:t>
            </a:r>
            <a:r>
              <a:rPr lang="fa-IR" sz="1400" b="1" dirty="0">
                <a:cs typeface="B Nazanin" pitchFamily="2" charset="-78"/>
              </a:rPr>
              <a:t>: جهت خروج از منوی در حال استفاده و برگشت به حالت قبلی نمایشگر استفاده میشود.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en-US" sz="1400" b="1" dirty="0">
                <a:cs typeface="B Nazanin" pitchFamily="2" charset="-78"/>
              </a:rPr>
              <a:t>+</a:t>
            </a:r>
            <a:r>
              <a:rPr lang="fa-IR" sz="1400" b="1" dirty="0">
                <a:cs typeface="B Nazanin" pitchFamily="2" charset="-78"/>
              </a:rPr>
              <a:t>: جهت افزایش مقادیر پارامترهای قابل تنظیم استفاده میشود . </a:t>
            </a:r>
            <a:endParaRPr lang="en-US" sz="1400" b="1" dirty="0">
              <a:cs typeface="B Nazani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en-US" sz="1400" b="1" dirty="0">
                <a:cs typeface="B Nazanin" pitchFamily="2" charset="-78"/>
              </a:rPr>
              <a:t>-</a:t>
            </a:r>
            <a:r>
              <a:rPr lang="fa-IR" sz="1400" b="1" dirty="0">
                <a:cs typeface="B Nazanin" pitchFamily="2" charset="-78"/>
              </a:rPr>
              <a:t>: جهت کاهش مقادیر پارامترهای قابل تنظیم استفاده میشود </a:t>
            </a:r>
            <a:r>
              <a:rPr lang="fa-IR" sz="969" b="1" dirty="0">
                <a:cs typeface="B Nazanin" pitchFamily="2" charset="-78"/>
              </a:rPr>
              <a:t>. </a:t>
            </a:r>
            <a:endParaRPr lang="en-US" sz="969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74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2077" y="111115"/>
            <a:ext cx="4747846" cy="2556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3302" tIns="31651" rIns="63302" bIns="31651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1246" b="1" spc="35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طریقه صحیح اتصال اینورترها به پمپ و به یکدیگر</a:t>
            </a:r>
            <a:endParaRPr lang="en-US" sz="1246" b="1" spc="35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1" name="Picture 2" descr="E:\cataloge\dab\active driver\DAB_ActiveDriv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3794" r="3438" b="2290"/>
          <a:stretch/>
        </p:blipFill>
        <p:spPr bwMode="auto">
          <a:xfrm>
            <a:off x="6096002" y="487750"/>
            <a:ext cx="1894364" cy="23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khadamat.SPICO\Desktop\BOOSTER\New folder\DSC07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t="7038" r="20665" b="3180"/>
          <a:stretch/>
        </p:blipFill>
        <p:spPr bwMode="auto">
          <a:xfrm>
            <a:off x="6345259" y="1009984"/>
            <a:ext cx="1504216" cy="1369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420" y1="3933" x2="62420" y2="3933"/>
                        <a14:foregroundMark x1="69108" y1="3933" x2="69108" y2="3933"/>
                        <a14:foregroundMark x1="74841" y1="2247" x2="74841" y2="2247"/>
                        <a14:foregroundMark x1="78981" y1="2247" x2="78981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33" y="936416"/>
            <a:ext cx="931844" cy="57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urved Connector 16"/>
          <p:cNvCxnSpPr/>
          <p:nvPr/>
        </p:nvCxnSpPr>
        <p:spPr>
          <a:xfrm rot="10800000">
            <a:off x="4849709" y="1009984"/>
            <a:ext cx="1267295" cy="370427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77" r="44807"/>
          <a:stretch/>
        </p:blipFill>
        <p:spPr>
          <a:xfrm>
            <a:off x="5251824" y="1914495"/>
            <a:ext cx="865180" cy="93006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36" y="3048778"/>
            <a:ext cx="3340063" cy="380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24"/>
          <p:cNvSpPr/>
          <p:nvPr/>
        </p:nvSpPr>
        <p:spPr>
          <a:xfrm>
            <a:off x="7417070" y="2091343"/>
            <a:ext cx="249258" cy="253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132504" y="2307374"/>
            <a:ext cx="1309492" cy="14789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0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53543" y="88937"/>
            <a:ext cx="4399054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</a:t>
            </a:r>
            <a:r>
              <a:rPr lang="fa-IR" sz="1662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تشکیل دهنده بوستر پمپ ها 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12" y="3669622"/>
            <a:ext cx="1206744" cy="71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4961075" y="3747914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56" y="4932244"/>
            <a:ext cx="498516" cy="60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10" y="4430717"/>
            <a:ext cx="459897" cy="5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4" y="802364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7252696" y="3354383"/>
            <a:ext cx="935235" cy="47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://www.fome.it/dataload/prod/norm/scheda_18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98" y="3200135"/>
            <a:ext cx="505082" cy="5983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391645" y="949124"/>
            <a:ext cx="273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منیفولهای ورودی 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57327" y="1618000"/>
            <a:ext cx="3727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/>
              <a:t>منیفولد های خروجی 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90703" y="2030542"/>
            <a:ext cx="289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chemeClr val="accent2">
                    <a:lumMod val="75000"/>
                  </a:schemeClr>
                </a:solidFill>
              </a:rPr>
              <a:t>شاسی و بیس پلیت پمپ ها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327" y="2618275"/>
            <a:ext cx="3727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7030A0"/>
                </a:solidFill>
              </a:rPr>
              <a:t>پایه نگدارنده  و صفحه نصب تابلو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04161" y="3354383"/>
            <a:ext cx="2419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/>
              <a:t>واسطه ها  و درپوش ها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8515" y="3987657"/>
            <a:ext cx="144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chemeClr val="accent6">
                    <a:lumMod val="75000"/>
                  </a:schemeClr>
                </a:solidFill>
              </a:rPr>
              <a:t>شیر الات 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7537" y="4447089"/>
            <a:ext cx="156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FF0000"/>
                </a:solidFill>
              </a:rPr>
              <a:t>واسطه پمپ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26707" y="5868968"/>
            <a:ext cx="2176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002060"/>
                </a:solidFill>
              </a:rPr>
              <a:t>سیستم های کنترل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0654" y="509657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/>
              <a:t>شیر یک طرفه </a:t>
            </a:r>
            <a:endParaRPr lang="en-US" sz="2000" b="1" dirty="0"/>
          </a:p>
        </p:txBody>
      </p:sp>
      <p:pic>
        <p:nvPicPr>
          <p:cNvPr id="25" name="Picture 2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4" y="5585416"/>
            <a:ext cx="1386888" cy="1105741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2" y="5263419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3" y="1460495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19" y="2096951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58" y="2744950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1" y="2742705"/>
            <a:ext cx="23387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40" b="100000" l="6164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6299" r="17289"/>
          <a:stretch/>
        </p:blipFill>
        <p:spPr bwMode="auto">
          <a:xfrm>
            <a:off x="5327913" y="2446396"/>
            <a:ext cx="1978372" cy="22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85" y="0"/>
            <a:ext cx="1635215" cy="757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119" y1="24026" x2="29119" y2="24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42" y="1212838"/>
            <a:ext cx="1182844" cy="697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54" y="1170334"/>
            <a:ext cx="1445700" cy="628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7361" y1="27132" x2="87361" y2="27132"/>
                        <a14:foregroundMark x1="88104" y1="37984" x2="91450" y2="43411"/>
                        <a14:foregroundMark x1="88476" y1="35659" x2="88476" y2="35659"/>
                        <a14:foregroundMark x1="91078" y1="58140" x2="89219" y2="69767"/>
                        <a14:foregroundMark x1="71375" y1="77519" x2="64684" y2="67442"/>
                        <a14:foregroundMark x1="55390" y1="48062" x2="66914" y2="18605"/>
                        <a14:foregroundMark x1="75836" y1="17054" x2="88104" y2="24806"/>
                        <a14:foregroundMark x1="50186" y1="75194" x2="27509" y2="89147"/>
                        <a14:foregroundMark x1="50558" y1="72093" x2="55762" y2="71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0606" r="5755" b="5673"/>
          <a:stretch/>
        </p:blipFill>
        <p:spPr bwMode="auto">
          <a:xfrm>
            <a:off x="5976788" y="4950297"/>
            <a:ext cx="1873706" cy="861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5" b="98726" l="9913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3" r="16326"/>
          <a:stretch/>
        </p:blipFill>
        <p:spPr bwMode="auto">
          <a:xfrm>
            <a:off x="7942335" y="3439688"/>
            <a:ext cx="1252756" cy="894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3529" y1="5429" x2="73529" y2="5429"/>
                        <a14:foregroundMark x1="82888" y1="14286" x2="82888" y2="14286"/>
                        <a14:foregroundMark x1="58021" y1="18000" x2="58021" y2="18000"/>
                        <a14:foregroundMark x1="48930" y1="5429" x2="48930" y2="5429"/>
                        <a14:foregroundMark x1="40374" y1="6857" x2="40374" y2="6857"/>
                        <a14:foregroundMark x1="23529" y1="14000" x2="23529" y2="14000"/>
                        <a14:foregroundMark x1="28877" y1="23143" x2="28877" y2="2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02" y="3398847"/>
            <a:ext cx="1432983" cy="1341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45957" y="935732"/>
            <a:ext cx="2142285" cy="987250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200" b="1" dirty="0">
                <a:cs typeface="B Nazanin" pitchFamily="2" charset="-78"/>
              </a:rPr>
              <a:t>مجهز به نمایشگر با رزولوشن بالا و کاملا واضح.قابلت دسترسی به تمام اطلاعات کارکرد پمپ و امکان تنظیم پارامترهای اصلی بر اساس کاربردهای متفاوت</a:t>
            </a:r>
            <a:endParaRPr lang="en-US" sz="1200" b="1" dirty="0">
              <a:cs typeface="B Nazanin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1368" y="1915446"/>
            <a:ext cx="1996072" cy="802584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200" b="1" dirty="0">
                <a:cs typeface="B Nazanin" pitchFamily="2" charset="-78"/>
              </a:rPr>
              <a:t>مجهز به اینورتر جهت جلوگیری از مصرف زیاد انرژی با استفاده از حداقل توان مورد نیاز موتور برای برطرف نمودن نیاز کاربر</a:t>
            </a:r>
            <a:endParaRPr lang="en-US" sz="1200" b="1" dirty="0">
              <a:cs typeface="B Nazanin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32876" y="2130078"/>
            <a:ext cx="1974410" cy="802584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200" b="1" dirty="0">
                <a:cs typeface="B Nazanin" pitchFamily="2" charset="-78"/>
              </a:rPr>
              <a:t>کاهش سرعت گردش موتور بواسطه برخورداری از اینورتر و در نتیجه افزایش قابل توجه عمر مفید دستگاه</a:t>
            </a:r>
            <a:endParaRPr lang="en-US" sz="1200" b="1" dirty="0">
              <a:cs typeface="B Nazanin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35777" y="4515889"/>
            <a:ext cx="1760173" cy="617918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200" b="1" dirty="0">
                <a:cs typeface="B Nazanin" pitchFamily="2" charset="-78"/>
              </a:rPr>
              <a:t>مجهز به شیر یکطرفه با قابلیت آسان بازشو جهت سرویس و نگهداری راحت</a:t>
            </a:r>
            <a:endParaRPr lang="en-US" sz="1200" b="1" dirty="0">
              <a:cs typeface="B Nazani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14482" y="5198142"/>
            <a:ext cx="2356340" cy="617918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200" b="1" dirty="0">
                <a:cs typeface="B Nazanin" pitchFamily="2" charset="-78"/>
              </a:rPr>
              <a:t>قابل استفاده در سیستم های بوستری .تجهیز هر پمپ به یکدستگاه اینورتر جهت صرفه جویی در مصرف انرژی</a:t>
            </a:r>
            <a:endParaRPr lang="en-US" sz="1200" b="1" dirty="0">
              <a:cs typeface="B Nazani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08234" y="5921627"/>
            <a:ext cx="1833537" cy="617918"/>
          </a:xfrm>
          <a:prstGeom prst="rect">
            <a:avLst/>
          </a:prstGeom>
          <a:noFill/>
        </p:spPr>
        <p:txBody>
          <a:bodyPr wrap="square" lIns="63302" tIns="31651" rIns="63302" bIns="31651" rtlCol="0">
            <a:spAutoFit/>
          </a:bodyPr>
          <a:lstStyle/>
          <a:p>
            <a:pPr algn="just" rtl="1"/>
            <a:r>
              <a:rPr lang="fa-IR" sz="1200" b="1" dirty="0">
                <a:cs typeface="B Nazanin" pitchFamily="2" charset="-78"/>
              </a:rPr>
              <a:t>مجهز به سنسور فشار و دبی سنج و بی نیاز به اضافه کردن سنسور های جانبی</a:t>
            </a:r>
            <a:endParaRPr lang="en-US" sz="12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6" grpId="0"/>
      <p:bldP spid="2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ttp://www.fome.it/dataload/prod/norm/scheda_18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7" b="10603"/>
          <a:stretch/>
        </p:blipFill>
        <p:spPr bwMode="auto">
          <a:xfrm>
            <a:off x="4546707" y="5527311"/>
            <a:ext cx="1648997" cy="134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3711344" y="4525737"/>
            <a:ext cx="1088512" cy="1626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7"/>
          <p:cNvSpPr txBox="1"/>
          <p:nvPr/>
        </p:nvSpPr>
        <p:spPr>
          <a:xfrm>
            <a:off x="4450894" y="39085"/>
            <a:ext cx="3219815" cy="75444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قطعات بوسترهای دو</a:t>
            </a:r>
            <a:r>
              <a:rPr lang="en-US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</a:t>
            </a: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 و سه پمپ به همراه </a:t>
            </a:r>
            <a:endParaRPr lang="en-US" sz="762" dirty="0">
              <a:latin typeface="Calibri"/>
              <a:ea typeface="Calibri"/>
              <a:cs typeface="Arial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اینورتر </a:t>
            </a:r>
            <a:r>
              <a:rPr lang="en-US" sz="1662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ACTIVE DRIVER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4765146" y="2581522"/>
          <a:ext cx="3647056" cy="2959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98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8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7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54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96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95189">
                <a:tc gridSpan="5"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ابعاد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شرح</a:t>
                      </a:r>
                      <a:r>
                        <a:rPr lang="fa-IR" sz="800" baseline="0" dirty="0"/>
                        <a:t> کالا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خروجی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سایز دهانه ورودی پمپ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طول منیفولد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قطر لوله منیفولد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800" dirty="0"/>
                        <a:t>منیفولد</a:t>
                      </a:r>
                      <a:endParaRPr lang="en-US" sz="800" dirty="0"/>
                    </a:p>
                    <a:p>
                      <a:pPr algn="ctr" rtl="1"/>
                      <a:r>
                        <a:rPr lang="fa-IR" sz="800" b="1" dirty="0">
                          <a:cs typeface="B Nazanin" pitchFamily="2" charset="-78"/>
                        </a:rPr>
                        <a:t>دو</a:t>
                      </a:r>
                      <a:r>
                        <a:rPr lang="fa-IR" sz="800" b="1" baseline="0" dirty="0">
                          <a:cs typeface="B Nazanin" pitchFamily="2" charset="-78"/>
                        </a:rPr>
                        <a:t> و سه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17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500 </a:t>
                      </a:r>
                      <a:r>
                        <a:rPr lang="en-US" sz="800">
                          <a:effectLst/>
                        </a:rPr>
                        <a:t>&amp; 70</a:t>
                      </a:r>
                      <a:r>
                        <a:rPr lang="en-US" sz="800" baseline="0">
                          <a:effectLst/>
                        </a:rPr>
                        <a:t>0 &amp; 80</a:t>
                      </a:r>
                      <a:r>
                        <a:rPr lang="en-US" sz="800">
                          <a:effectLst/>
                        </a:rPr>
                        <a:t>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65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720*400*54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620*350*54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520*310*54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 صفحه اصلی دو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651">
                <a:tc gridSpan="2">
                  <a:txBody>
                    <a:bodyPr/>
                    <a:lstStyle/>
                    <a:p>
                      <a:pPr marL="0" marR="0" indent="0" algn="ctr" defTabSz="914357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900*400*54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357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effectLst/>
                        </a:rPr>
                        <a:t>800*310*54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dirty="0"/>
                        <a:t> صفحه اصلی سه پمپ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189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310*370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صفحه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189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800*90</a:t>
                      </a:r>
                    </a:p>
                  </a:txBody>
                  <a:tcPr marL="47478" marR="47478" marT="0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480*90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47478" marR="47478" marT="0" marB="0" anchor="ctr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b="1" dirty="0">
                          <a:cs typeface="B Nazanin" pitchFamily="2" charset="-78"/>
                        </a:rPr>
                        <a:t>پایه تابلو</a:t>
                      </a:r>
                      <a:r>
                        <a:rPr lang="fa-IR" sz="800" dirty="0">
                          <a:cs typeface="B Nazanin" pitchFamily="2" charset="-78"/>
                        </a:rPr>
                        <a:t> </a:t>
                      </a:r>
                      <a:r>
                        <a:rPr lang="fa-IR" sz="700" dirty="0">
                          <a:cs typeface="B Nazanin" pitchFamily="2" charset="-78"/>
                        </a:rPr>
                        <a:t>(طول*عرض)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29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 ½” 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 F</a:t>
                      </a:r>
                      <a:r>
                        <a:rPr lang="en-US" sz="800" dirty="0"/>
                        <a:t> </a:t>
                      </a:r>
                      <a:r>
                        <a:rPr lang="fa-IR" sz="800" dirty="0"/>
                        <a:t>درپوش گالوانیزه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2”</a:t>
                      </a:r>
                      <a:endParaRPr lang="en-US" sz="800" b="1" dirty="0">
                        <a:effectLst/>
                        <a:latin typeface="Calibri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M-M</a:t>
                      </a:r>
                      <a:r>
                        <a:rPr lang="en-US" sz="800" b="1" baseline="0" dirty="0"/>
                        <a:t> </a:t>
                      </a:r>
                      <a:r>
                        <a:rPr lang="fa-IR" sz="800" dirty="0"/>
                        <a:t>مغذی گالوانیزه</a:t>
                      </a:r>
                      <a:r>
                        <a:rPr lang="en-US" sz="800" dirty="0"/>
                        <a:t> 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1799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شیر طرح گازی مهره </a:t>
                      </a:r>
                      <a:r>
                        <a:rPr lang="en-US" sz="800" b="1" dirty="0"/>
                        <a:t>M-F </a:t>
                      </a:r>
                      <a:r>
                        <a:rPr lang="fa-IR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ماسوره دار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1”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3”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 </a:t>
                      </a:r>
                      <a:r>
                        <a:rPr lang="fa-IR" sz="800" b="1" dirty="0">
                          <a:cs typeface="B Nazanin" pitchFamily="2" charset="-78"/>
                        </a:rPr>
                        <a:t>شیر طرح گازی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1732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3/4”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2 ½”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M-F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تبدیل سه تکه برنزی</a:t>
                      </a:r>
                      <a:endParaRPr lang="en-US" sz="8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4818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800" dirty="0">
                          <a:effectLst/>
                        </a:rPr>
                        <a:t>از </a:t>
                      </a:r>
                      <a:r>
                        <a:rPr lang="en-US" sz="800" dirty="0">
                          <a:effectLst/>
                        </a:rPr>
                        <a:t>3/8”</a:t>
                      </a:r>
                      <a:r>
                        <a:rPr lang="fa-IR" sz="800" dirty="0">
                          <a:effectLst/>
                        </a:rPr>
                        <a:t> تا </a:t>
                      </a:r>
                      <a:r>
                        <a:rPr lang="en-US" sz="800" dirty="0">
                          <a:effectLst/>
                        </a:rPr>
                        <a:t>4”</a:t>
                      </a:r>
                      <a:endParaRPr lang="en-US" sz="800" b="1" dirty="0">
                        <a:effectLst/>
                        <a:latin typeface="+mn-lt"/>
                        <a:ea typeface="Calibri"/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F-F</a:t>
                      </a:r>
                      <a:r>
                        <a:rPr lang="fa-IR" sz="700" b="1" dirty="0">
                          <a:cs typeface="B Nazanin" pitchFamily="2" charset="-78"/>
                        </a:rPr>
                        <a:t>شیر یکطرفه برنزی</a:t>
                      </a:r>
                      <a:endParaRPr lang="en-US" sz="700" b="1" dirty="0">
                        <a:cs typeface="B Nazanin" pitchFamily="2" charset="-78"/>
                      </a:endParaRPr>
                    </a:p>
                  </a:txBody>
                  <a:tcPr marL="63305" marR="63305" marT="34291" marB="34291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8" name="Picture 4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7"/>
          <a:stretch/>
        </p:blipFill>
        <p:spPr bwMode="auto">
          <a:xfrm>
            <a:off x="7735849" y="6194881"/>
            <a:ext cx="703181" cy="51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>
            <a:off x="7800414" y="5798454"/>
            <a:ext cx="579262" cy="357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fome.it/dataload/prod/norm/scheda_1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57" y="6438177"/>
            <a:ext cx="327511" cy="38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57" y="6344142"/>
            <a:ext cx="424201" cy="51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83" y="6427572"/>
            <a:ext cx="306005" cy="38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79" y="5672326"/>
            <a:ext cx="1451979" cy="3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fome.it/dataload/prod/norm/1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1589" r="9323" b="4370"/>
          <a:stretch/>
        </p:blipFill>
        <p:spPr bwMode="auto">
          <a:xfrm>
            <a:off x="6222305" y="6435097"/>
            <a:ext cx="726190" cy="3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753003" y="3283698"/>
            <a:ext cx="989563" cy="76706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2215" dirty="0">
                <a:solidFill>
                  <a:srgbClr val="FF0000"/>
                </a:solidFill>
                <a:cs typeface="B Titr" pitchFamily="2" charset="-78"/>
              </a:rPr>
              <a:t>*</a:t>
            </a:r>
          </a:p>
          <a:p>
            <a:pPr rtl="1"/>
            <a:r>
              <a:rPr lang="fa-IR" sz="1177" dirty="0">
                <a:solidFill>
                  <a:srgbClr val="FF0000"/>
                </a:solidFill>
                <a:cs typeface="B Titr" pitchFamily="2" charset="-78"/>
              </a:rPr>
              <a:t>بیرون رزوه=</a:t>
            </a:r>
            <a:r>
              <a:rPr lang="en-US" sz="1177" dirty="0">
                <a:solidFill>
                  <a:srgbClr val="FF0000"/>
                </a:solidFill>
                <a:cs typeface="B Titr" pitchFamily="2" charset="-78"/>
              </a:rPr>
              <a:t>M</a:t>
            </a:r>
          </a:p>
          <a:p>
            <a:pPr rtl="1"/>
            <a:r>
              <a:rPr lang="fa-IR" sz="1177" dirty="0">
                <a:solidFill>
                  <a:srgbClr val="FF0000"/>
                </a:solidFill>
                <a:cs typeface="B Titr" pitchFamily="2" charset="-78"/>
              </a:rPr>
              <a:t>داخل رزوه=</a:t>
            </a:r>
            <a:r>
              <a:rPr lang="en-US" sz="1177" dirty="0">
                <a:solidFill>
                  <a:srgbClr val="FF0000"/>
                </a:solidFill>
                <a:cs typeface="B Titr" pitchFamily="2" charset="-78"/>
              </a:rPr>
              <a:t>  F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15675" r="14916" b="4454"/>
          <a:stretch/>
        </p:blipFill>
        <p:spPr bwMode="auto">
          <a:xfrm>
            <a:off x="3963240" y="836712"/>
            <a:ext cx="1499545" cy="171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05" y="737009"/>
            <a:ext cx="1943157" cy="181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http://www.fome.it/dataload/prod/norm/182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50" b="90000" l="4600" r="99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20980"/>
          <a:stretch/>
        </p:blipFill>
        <p:spPr bwMode="auto">
          <a:xfrm>
            <a:off x="6421280" y="6021288"/>
            <a:ext cx="1269974" cy="351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9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15675" r="14916" b="4454"/>
          <a:stretch/>
        </p:blipFill>
        <p:spPr bwMode="auto">
          <a:xfrm>
            <a:off x="3991997" y="1323174"/>
            <a:ext cx="805571" cy="91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khadamat.SPICO\Desktop\DSC076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44" y="1782887"/>
            <a:ext cx="2407551" cy="282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9" y="5485235"/>
            <a:ext cx="668259" cy="8538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Curved Connector 26"/>
          <p:cNvCxnSpPr/>
          <p:nvPr/>
        </p:nvCxnSpPr>
        <p:spPr>
          <a:xfrm rot="16200000" flipH="1">
            <a:off x="5578041" y="4773349"/>
            <a:ext cx="1626360" cy="35186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0" name="Picture 4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flipH="1">
            <a:off x="7372533" y="2361212"/>
            <a:ext cx="1002323" cy="61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64" y="4036751"/>
            <a:ext cx="573146" cy="72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 descr="http://www.fome.it/dataload/prod/norm/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1589" r="56078" b="4370"/>
          <a:stretch/>
        </p:blipFill>
        <p:spPr bwMode="auto">
          <a:xfrm>
            <a:off x="6291529" y="5802631"/>
            <a:ext cx="551248" cy="6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 flipH="1">
            <a:off x="3763926" y="2644574"/>
            <a:ext cx="1067185" cy="7915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Curved Connector 23"/>
          <p:cNvCxnSpPr>
            <a:endCxn id="37" idx="0"/>
          </p:cNvCxnSpPr>
          <p:nvPr/>
        </p:nvCxnSpPr>
        <p:spPr>
          <a:xfrm rot="16200000" flipH="1">
            <a:off x="6523731" y="4584039"/>
            <a:ext cx="1115040" cy="109725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8" name="Picture 117" descr="http://www.fome.it/dataload/prod/norm/scheda_18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60" y="3951222"/>
            <a:ext cx="505082" cy="5983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Curved Connector 45"/>
          <p:cNvCxnSpPr/>
          <p:nvPr/>
        </p:nvCxnSpPr>
        <p:spPr>
          <a:xfrm rot="5400000" flipH="1" flipV="1">
            <a:off x="6541165" y="1517587"/>
            <a:ext cx="1293377" cy="90455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6735576" y="2532073"/>
            <a:ext cx="858901" cy="44826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Curved Connector 94"/>
          <p:cNvCxnSpPr>
            <a:endCxn id="43" idx="1"/>
          </p:cNvCxnSpPr>
          <p:nvPr/>
        </p:nvCxnSpPr>
        <p:spPr>
          <a:xfrm>
            <a:off x="6659052" y="3826610"/>
            <a:ext cx="1168312" cy="57351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9" name="Curved Connector 98"/>
          <p:cNvCxnSpPr/>
          <p:nvPr/>
        </p:nvCxnSpPr>
        <p:spPr>
          <a:xfrm rot="16200000" flipV="1">
            <a:off x="4597641" y="2113257"/>
            <a:ext cx="1026409" cy="102380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5" name="Picture 104" descr="http://www.fome.it/dataload/prod/norm/183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000" b="90000" l="6600" r="975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8049" y="5184264"/>
            <a:ext cx="1760421" cy="1011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Curved Connector 108"/>
          <p:cNvCxnSpPr/>
          <p:nvPr/>
        </p:nvCxnSpPr>
        <p:spPr>
          <a:xfrm rot="10800000" flipV="1">
            <a:off x="4401044" y="4250413"/>
            <a:ext cx="967261" cy="69886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4" name="Curved Connector 113"/>
          <p:cNvCxnSpPr/>
          <p:nvPr/>
        </p:nvCxnSpPr>
        <p:spPr>
          <a:xfrm rot="10800000">
            <a:off x="4401043" y="3115114"/>
            <a:ext cx="735535" cy="641968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6" name="Curved Connector 115"/>
          <p:cNvCxnSpPr/>
          <p:nvPr/>
        </p:nvCxnSpPr>
        <p:spPr>
          <a:xfrm rot="10800000" flipV="1">
            <a:off x="4190991" y="3813422"/>
            <a:ext cx="640120" cy="34297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159490" y="594564"/>
            <a:ext cx="76102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خروجی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 rot="16200000">
            <a:off x="3563672" y="5553293"/>
            <a:ext cx="74018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منیفولد ورودی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21332" y="6089698"/>
            <a:ext cx="63759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صفحه اصلی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746854" y="4468607"/>
            <a:ext cx="8139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درپوش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165738" y="6587133"/>
            <a:ext cx="733775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مغذی گالوانیزه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029441" y="2182708"/>
            <a:ext cx="1508026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 مهره ماسوره دار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767255" y="2510013"/>
            <a:ext cx="762631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طرح گازی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423953" y="3758085"/>
            <a:ext cx="969417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تبدیل سه تکه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23679" y="6284145"/>
            <a:ext cx="929343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ctr"/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شیر یکطرفه برنزی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  <p:cxnSp>
        <p:nvCxnSpPr>
          <p:cNvPr id="30" name="Curved Connector 29"/>
          <p:cNvCxnSpPr/>
          <p:nvPr/>
        </p:nvCxnSpPr>
        <p:spPr>
          <a:xfrm rot="16200000" flipV="1">
            <a:off x="5305774" y="1139986"/>
            <a:ext cx="800778" cy="68644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http://www.fome.it/dataload/prod/norm/scheda_184.jpg"/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79" r="25684" b="14975"/>
          <a:stretch/>
        </p:blipFill>
        <p:spPr bwMode="auto">
          <a:xfrm flipH="1">
            <a:off x="7004513" y="5690185"/>
            <a:ext cx="1250727" cy="443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Curved Connector 40"/>
          <p:cNvCxnSpPr>
            <a:endCxn id="43" idx="1"/>
          </p:cNvCxnSpPr>
          <p:nvPr/>
        </p:nvCxnSpPr>
        <p:spPr>
          <a:xfrm>
            <a:off x="6342110" y="4088769"/>
            <a:ext cx="1485254" cy="31135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endCxn id="34" idx="0"/>
          </p:cNvCxnSpPr>
          <p:nvPr/>
        </p:nvCxnSpPr>
        <p:spPr>
          <a:xfrm rot="5400000">
            <a:off x="5166292" y="4602143"/>
            <a:ext cx="1244729" cy="52145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4" name="Picture 53" descr="http://www.fome.it/dataload/prod/norm/182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50" b="90000" l="4600" r="99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20980"/>
          <a:stretch/>
        </p:blipFill>
        <p:spPr bwMode="auto">
          <a:xfrm>
            <a:off x="6420359" y="828612"/>
            <a:ext cx="2024430" cy="5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5505" y1="2336" x2="55505" y2="2336"/>
                        <a14:foregroundMark x1="58716" y1="6075" x2="58716" y2="6075"/>
                        <a14:foregroundMark x1="45413" y1="8411" x2="45413" y2="8411"/>
                        <a14:foregroundMark x1="40826" y1="7009" x2="34404" y2="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36" y="499092"/>
            <a:ext cx="573942" cy="56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4884674" y="238492"/>
            <a:ext cx="751409" cy="213064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r>
              <a:rPr lang="fa-IR" sz="969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cs typeface="B Yekan" pitchFamily="2" charset="-78"/>
              </a:rPr>
              <a:t>منبع تحت فشار</a:t>
            </a:r>
            <a:endParaRPr lang="en-US" sz="969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01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0778" y="1110896"/>
            <a:ext cx="3240360" cy="1296144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3345" y="737009"/>
          <a:ext cx="3345075" cy="2014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D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1,92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2,45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2,60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38578" y="255692"/>
            <a:ext cx="180049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25" name="Picture 24" descr="http://www.fome.it/dataload/prod/norm/17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181"/>
          <a:stretch/>
        </p:blipFill>
        <p:spPr bwMode="auto">
          <a:xfrm rot="16200000">
            <a:off x="6236433" y="4655402"/>
            <a:ext cx="3109051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5209652" y="3729335"/>
            <a:ext cx="193625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2 پمپ</a:t>
            </a:r>
            <a:r>
              <a:rPr lang="en-US" sz="1177" dirty="0"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عمودی و  افقی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02822" y="4276479"/>
          <a:ext cx="3270120" cy="2193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71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Outlets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distance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between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the pumps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2,22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6611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6609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6604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3,50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3,80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7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6614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198670" y="3578555"/>
            <a:ext cx="32310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http://www.fome.it/dataload/prod/norm/scheda_17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8" y="2780928"/>
            <a:ext cx="1418637" cy="142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0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93321" y="34597"/>
            <a:ext cx="1954381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2 پمپ عمودی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pic>
        <p:nvPicPr>
          <p:cNvPr id="9" name="Picture 8" descr="http://www.fome.it/dataload/prod/norm/1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11844" y="1368940"/>
            <a:ext cx="3208078" cy="11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fome.it/dataload/prod/norm/scheda_17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9748"/>
          <a:stretch/>
        </p:blipFill>
        <p:spPr bwMode="auto">
          <a:xfrm>
            <a:off x="4968356" y="2282411"/>
            <a:ext cx="1274314" cy="13137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02822" y="449391"/>
          <a:ext cx="3345075" cy="1896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16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2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1,92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2,41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2,45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6510_90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6505_90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6511_90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3,34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3,00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6513_90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6506_90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370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3,10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6512_90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3,50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6504_90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390 mm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5,80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741035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http://www.fome.it/dataload/prod/norm/18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7049" r="41484"/>
          <a:stretch/>
        </p:blipFill>
        <p:spPr bwMode="auto">
          <a:xfrm>
            <a:off x="4911603" y="4072852"/>
            <a:ext cx="2480541" cy="1538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978427" y="5722178"/>
          <a:ext cx="4273061" cy="1083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0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2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97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0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490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0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CODE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DESCRIPTION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CARRYING</a:t>
                      </a:r>
                      <a:br>
                        <a:rPr lang="en-US" sz="800">
                          <a:effectLst/>
                        </a:rPr>
                      </a:br>
                      <a:r>
                        <a:rPr lang="en-US" sz="800">
                          <a:effectLst/>
                        </a:rPr>
                        <a:t>CAPACITY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PUMP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6802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6813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6803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310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kg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6806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 PUMPS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900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340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150 mm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150 kg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5294257" y="3728111"/>
            <a:ext cx="1555234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صفحه اصلی نگهدارنده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68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ttp://www.fome.it/dataload/prod/norm/scheda_18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b="11429"/>
          <a:stretch/>
        </p:blipFill>
        <p:spPr bwMode="auto">
          <a:xfrm>
            <a:off x="3752971" y="2880631"/>
            <a:ext cx="1648997" cy="13188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544285" y="158066"/>
            <a:ext cx="156004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خروجی 3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0301" y="4176776"/>
            <a:ext cx="1936259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1177" dirty="0">
                <a:solidFill>
                  <a:srgbClr val="00B050"/>
                </a:solidFill>
                <a:cs typeface="B Titr" pitchFamily="2" charset="-78"/>
              </a:rPr>
              <a:t>ابعاد منیفولد ورودی 3 پمپ</a:t>
            </a:r>
            <a:endParaRPr lang="en-US" sz="1177" dirty="0">
              <a:solidFill>
                <a:srgbClr val="00B050"/>
              </a:solidFill>
              <a:cs typeface="B Titr" pitchFamily="2" charset="-78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451820" y="3478852"/>
            <a:ext cx="29779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http://www.fome.it/dataload/prod/norm/1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8128" y="4676314"/>
            <a:ext cx="2745660" cy="10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fome.it/dataload/prod/norm/18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2711" y="1201411"/>
            <a:ext cx="2741844" cy="10954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002229" y="537602"/>
          <a:ext cx="2915747" cy="2262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8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98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Weight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in Kg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4,00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4,30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1"1/4F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4,80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2"1/2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1"1/2F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5,00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800 mm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5,90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6545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DN100*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300 mm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3"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1"F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1/4"F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10,00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301339" y="4456284"/>
          <a:ext cx="2566785" cy="2262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8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8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8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CODICE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lenght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Main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pipe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distance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between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the pumps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Outlets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effectLst/>
                        </a:rPr>
                        <a:t>Weight</a:t>
                      </a:r>
                      <a:br>
                        <a:rPr lang="en-US" sz="700" dirty="0">
                          <a:effectLst/>
                        </a:rPr>
                      </a:br>
                      <a:r>
                        <a:rPr lang="en-US" sz="700" dirty="0">
                          <a:effectLst/>
                        </a:rPr>
                        <a:t>in Kg</a:t>
                      </a:r>
                      <a:endParaRPr lang="en-US" sz="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2"1/2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2"1/2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1"1/2M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306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3"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882"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DN100*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3"M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1/2"F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8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http://www.fome.it/dataload/prod/norm/scheda_1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9919" y="261085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9410" y="5595813"/>
            <a:ext cx="1598982" cy="6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6" y="39085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http://www.fome.it/dataload/prod/norm/scheda_184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22" r="25684" b="13778"/>
          <a:stretch/>
        </p:blipFill>
        <p:spPr bwMode="auto">
          <a:xfrm flipH="1">
            <a:off x="6453492" y="6220695"/>
            <a:ext cx="1250727" cy="52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9184" y="5723040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 flipV="1">
            <a:off x="6655257" y="5327327"/>
            <a:ext cx="545284" cy="344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41300" y="5789469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18" y="5596426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www.fome.it/dataload/prod/norm/scheda_1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7570" y="3917823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www.fome.it/dataload/prod/norm/15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987628" y="5746288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4903492" y="5631605"/>
            <a:ext cx="656099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khadamat.SPICO\Desktop\manifold-ou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76" y="3935521"/>
            <a:ext cx="2009411" cy="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fome.it/dataload/prod/norm/scheda_1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3" y="4211802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14376"/>
          <a:stretch/>
        </p:blipFill>
        <p:spPr bwMode="auto">
          <a:xfrm>
            <a:off x="3949651" y="1708731"/>
            <a:ext cx="656099" cy="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8572" r="3591" b="5711"/>
          <a:stretch/>
        </p:blipFill>
        <p:spPr bwMode="auto">
          <a:xfrm rot="5400000">
            <a:off x="6651984" y="891094"/>
            <a:ext cx="545284" cy="336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3711948" y="3628407"/>
            <a:ext cx="47478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60" y="411169"/>
            <a:ext cx="779271" cy="205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http://www.fome.it/dataload/prod/norm/179.jpg"/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750" b="855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9057" r="7575" b="12061"/>
          <a:stretch/>
        </p:blipFill>
        <p:spPr bwMode="auto">
          <a:xfrm>
            <a:off x="6441480" y="261085"/>
            <a:ext cx="1834575" cy="57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http://www.fome.it/dataload/prod/norm/178.jpg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4108887" y="5196383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www.fome.it/dataload/prod/norm/178.jpg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500" b="90000" l="6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838" r="4708" b="23784"/>
          <a:stretch/>
        </p:blipFill>
        <p:spPr bwMode="auto">
          <a:xfrm rot="5400000">
            <a:off x="3155047" y="2285510"/>
            <a:ext cx="1750553" cy="4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16954" y="1811663"/>
            <a:ext cx="393555" cy="47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8456" y="1891316"/>
            <a:ext cx="293055" cy="3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5" descr="http://www.fome.it/dataload/prod/norm/15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08" b="77095" l="66427" r="92086">
                        <a14:foregroundMark x1="77218" y1="44134" x2="77218" y2="44134"/>
                        <a14:foregroundMark x1="79616" y1="41899" x2="79616" y2="41899"/>
                        <a14:foregroundMark x1="79856" y1="38547" x2="79856" y2="38547"/>
                        <a14:foregroundMark x1="78897" y1="38547" x2="78897" y2="38547"/>
                        <a14:foregroundMark x1="70024" y1="26816" x2="74341" y2="20112"/>
                        <a14:foregroundMark x1="69544" y1="38547" x2="71463" y2="41341"/>
                        <a14:foregroundMark x1="68825" y1="36313" x2="77938" y2="70391"/>
                        <a14:foregroundMark x1="78417" y1="72067" x2="79856" y2="73743"/>
                        <a14:foregroundMark x1="88729" y1="54749" x2="79856" y2="22905"/>
                        <a14:foregroundMark x1="79616" y1="21229" x2="77698" y2="18994"/>
                        <a14:foregroundMark x1="80096" y1="73743" x2="82014" y2="64246"/>
                        <a14:foregroundMark x1="81535" y1="73743" x2="81535" y2="73743"/>
                        <a14:foregroundMark x1="82494" y1="72626" x2="84412" y2="69832"/>
                        <a14:foregroundMark x1="85372" y1="68156" x2="86811" y2="65922"/>
                        <a14:foregroundMark x1="85851" y1="65922" x2="83933" y2="69832"/>
                        <a14:foregroundMark x1="88489" y1="57542" x2="88489" y2="59777"/>
                        <a14:foregroundMark x1="88489" y1="56983" x2="88489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0" t="15015" r="8791" b="21157"/>
          <a:stretch/>
        </p:blipFill>
        <p:spPr bwMode="auto">
          <a:xfrm rot="18116677">
            <a:off x="5085901" y="1863632"/>
            <a:ext cx="369015" cy="4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http://www.fome.it/dataload/prod/norm/scheda_1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24" y="1299248"/>
            <a:ext cx="325055" cy="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5514" r="13309"/>
          <a:stretch/>
        </p:blipFill>
        <p:spPr bwMode="auto">
          <a:xfrm>
            <a:off x="6675167" y="4482391"/>
            <a:ext cx="702403" cy="79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 descr="http://www.fome.it/dataload/prod/norm/scheda_184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00" b="90000" l="0" r="74400">
                        <a14:backgroundMark x1="31200" y1="58000" x2="312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84"/>
          <a:stretch/>
        </p:blipFill>
        <p:spPr bwMode="auto">
          <a:xfrm flipH="1">
            <a:off x="5613818" y="1704705"/>
            <a:ext cx="1250727" cy="14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9" t="13264" r="24751" b="7359"/>
          <a:stretch/>
        </p:blipFill>
        <p:spPr bwMode="auto">
          <a:xfrm rot="5400000" flipH="1">
            <a:off x="6533482" y="1922390"/>
            <a:ext cx="364764" cy="42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5514" r="13309"/>
          <a:stretch/>
        </p:blipFill>
        <p:spPr bwMode="auto">
          <a:xfrm>
            <a:off x="6483546" y="1202107"/>
            <a:ext cx="702403" cy="79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2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10" y="1157767"/>
            <a:ext cx="964669" cy="59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405701" y="1826604"/>
            <a:ext cx="825841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633" y1="17551" x2="87633" y2="17551"/>
                        <a14:foregroundMark x1="84099" y1="4082" x2="84099" y2="4082"/>
                        <a14:foregroundMark x1="90813" y1="36327" x2="90813" y2="36327"/>
                        <a14:foregroundMark x1="90813" y1="92245" x2="90813" y2="92245"/>
                        <a14:foregroundMark x1="74558" y1="96939" x2="74558" y2="96939"/>
                        <a14:foregroundMark x1="21201" y1="46327" x2="21201" y2="4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2573073"/>
            <a:ext cx="838056" cy="15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26" y="5374916"/>
            <a:ext cx="954390" cy="7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9" y="2643515"/>
            <a:ext cx="554838" cy="146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30" y="1093832"/>
            <a:ext cx="959363" cy="7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089982" y="1789287"/>
            <a:ext cx="890523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JET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0836" y="4260461"/>
            <a:ext cx="1019346" cy="27705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03815" y="4145044"/>
            <a:ext cx="1019346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KVC &amp; KV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06714" y="6234655"/>
            <a:ext cx="1399905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NKM-G &amp; NKP-G 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3" y="5111465"/>
            <a:ext cx="635437" cy="105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6725463" y="6240557"/>
            <a:ext cx="1196441" cy="490191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/>
            <a:r>
              <a:rPr lang="en-US" sz="1385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CM-G &amp; CP-G series</a:t>
            </a:r>
            <a:endParaRPr lang="fa-IR" sz="1385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4894334" y="1968349"/>
            <a:ext cx="1237879" cy="586691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7" name="Curved Connector 2056"/>
          <p:cNvCxnSpPr/>
          <p:nvPr/>
        </p:nvCxnSpPr>
        <p:spPr>
          <a:xfrm rot="5400000">
            <a:off x="6253865" y="2041460"/>
            <a:ext cx="1179824" cy="498521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Curved Connector 2059"/>
          <p:cNvCxnSpPr/>
          <p:nvPr/>
        </p:nvCxnSpPr>
        <p:spPr>
          <a:xfrm>
            <a:off x="4351191" y="3100916"/>
            <a:ext cx="1108503" cy="677046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Curved Connector 2061"/>
          <p:cNvCxnSpPr>
            <a:stCxn id="1026" idx="1"/>
          </p:cNvCxnSpPr>
          <p:nvPr/>
        </p:nvCxnSpPr>
        <p:spPr>
          <a:xfrm rot="10800000" flipV="1">
            <a:off x="6893630" y="3359060"/>
            <a:ext cx="587854" cy="551945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Curved Connector 2064"/>
          <p:cNvCxnSpPr/>
          <p:nvPr/>
        </p:nvCxnSpPr>
        <p:spPr>
          <a:xfrm rot="5400000" flipH="1" flipV="1">
            <a:off x="4913484" y="4481784"/>
            <a:ext cx="1229821" cy="556447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Curved Connector 2068"/>
          <p:cNvCxnSpPr/>
          <p:nvPr/>
        </p:nvCxnSpPr>
        <p:spPr>
          <a:xfrm rot="16200000" flipH="1">
            <a:off x="6162933" y="4526829"/>
            <a:ext cx="1320029" cy="556563"/>
          </a:xfrm>
          <a:prstGeom prst="curvedConnector3">
            <a:avLst/>
          </a:prstGeom>
          <a:ln w="127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E:\cataloge\dab\DAB_LOGO%20198x7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57" y="36434"/>
            <a:ext cx="1238061" cy="5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آموزش\SP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13" y="36434"/>
            <a:ext cx="750351" cy="8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/>
          <p:cNvSpPr/>
          <p:nvPr/>
        </p:nvSpPr>
        <p:spPr>
          <a:xfrm>
            <a:off x="4917711" y="85787"/>
            <a:ext cx="2269845" cy="839645"/>
          </a:xfrm>
          <a:prstGeom prst="rect">
            <a:avLst/>
          </a:prstGeom>
        </p:spPr>
        <p:txBody>
          <a:bodyPr wrap="square" lIns="63302" tIns="31651" rIns="63302" bIns="31651">
            <a:sp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اینورتر هوشمند</a:t>
            </a:r>
            <a:endParaRPr lang="en-US" sz="1938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ea typeface="Calibri"/>
              <a:cs typeface="B Titr"/>
            </a:endParaRPr>
          </a:p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en-US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ACTIVE DRIVER</a:t>
            </a:r>
            <a:endParaRPr lang="en-US" sz="762" dirty="0">
              <a:ea typeface="Calibri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13196" y="878453"/>
            <a:ext cx="1412680" cy="383623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5.5KW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385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0.55 KW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26" y="2216177"/>
            <a:ext cx="2329675" cy="239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2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3846710" y="198766"/>
            <a:ext cx="4517546" cy="34896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قطعات و اتصالات بوستری و تابلو کنترل های هوشمند اسپیکو</a:t>
            </a:r>
            <a:endParaRPr lang="en-US" sz="762" dirty="0"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75" y="886563"/>
            <a:ext cx="1386888" cy="1105741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0427"/>
          <a:stretch/>
        </p:blipFill>
        <p:spPr bwMode="auto">
          <a:xfrm>
            <a:off x="5332009" y="1992302"/>
            <a:ext cx="1575392" cy="2354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95" y="6293165"/>
            <a:ext cx="1183822" cy="3821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3" y="6318007"/>
            <a:ext cx="1387772" cy="35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E:\آموزش\SP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53" y="687158"/>
            <a:ext cx="110210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cataloge\dab\DAB_LOGO%20198x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14" y="6102438"/>
            <a:ext cx="1473182" cy="5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077" y="6719213"/>
            <a:ext cx="1512538" cy="7476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3" name="Rectangle 22"/>
          <p:cNvSpPr/>
          <p:nvPr/>
        </p:nvSpPr>
        <p:spPr>
          <a:xfrm>
            <a:off x="5224917" y="6715230"/>
            <a:ext cx="1676000" cy="747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sp>
        <p:nvSpPr>
          <p:cNvPr id="24" name="Rectangle 23"/>
          <p:cNvSpPr/>
          <p:nvPr/>
        </p:nvSpPr>
        <p:spPr>
          <a:xfrm>
            <a:off x="6900917" y="6719211"/>
            <a:ext cx="1569007" cy="7476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02" tIns="31651" rIns="63302" bIns="31651" rtlCol="0" anchor="ctr"/>
          <a:lstStyle/>
          <a:p>
            <a:pPr algn="ctr"/>
            <a:endParaRPr lang="en-US" sz="1246"/>
          </a:p>
        </p:txBody>
      </p:sp>
      <p:pic>
        <p:nvPicPr>
          <p:cNvPr id="1026" name="Picture 2" descr="D:\PIC\New folder (2)\SPM9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44" y="879029"/>
            <a:ext cx="1389293" cy="11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52" y="3887476"/>
            <a:ext cx="1218354" cy="158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7" b="94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15" y="1992304"/>
            <a:ext cx="1553164" cy="1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3" y="4824848"/>
            <a:ext cx="1578553" cy="12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/>
        </p:blipFill>
        <p:spPr bwMode="auto">
          <a:xfrm>
            <a:off x="3826065" y="2232559"/>
            <a:ext cx="1392456" cy="14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khadamat.SPICO\Desktop\20171125_11202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3" y="3689474"/>
            <a:ext cx="1122014" cy="1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/>
          <p:nvPr/>
        </p:nvSpPr>
        <p:spPr>
          <a:xfrm>
            <a:off x="4799856" y="2697"/>
            <a:ext cx="3670486" cy="13325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63302" tIns="31651" rIns="63302" bIns="3165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692"/>
              </a:spcAft>
            </a:pPr>
            <a:r>
              <a:rPr lang="fa-IR" sz="1938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اینورترهای هوشمند </a:t>
            </a:r>
          </a:p>
          <a:p>
            <a:pPr algn="ctr" rtl="1">
              <a:spcAft>
                <a:spcPts val="692"/>
              </a:spcAft>
            </a:pPr>
            <a:r>
              <a:rPr lang="en-US" sz="2146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PWM-400</a:t>
            </a:r>
            <a:endParaRPr lang="fa-IR" sz="2146" b="1" cap="all" dirty="0">
              <a:ln w="9004" cap="flat" cmpd="sng" algn="ctr">
                <a:solidFill>
                  <a:srgbClr val="5C437A"/>
                </a:solidFill>
                <a:prstDash val="solid"/>
                <a:round/>
              </a:ln>
              <a:gradFill>
                <a:gsLst>
                  <a:gs pos="0">
                    <a:srgbClr val="381563"/>
                  </a:gs>
                  <a:gs pos="43000">
                    <a:srgbClr val="7B34D2"/>
                  </a:gs>
                  <a:gs pos="48000">
                    <a:srgbClr val="7230C3"/>
                  </a:gs>
                  <a:gs pos="100000">
                    <a:srgbClr val="381563"/>
                  </a:gs>
                </a:gsLst>
                <a:lin ang="5400000" scaled="0"/>
              </a:gra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rtl="1">
              <a:spcAft>
                <a:spcPts val="692"/>
              </a:spcAft>
            </a:pP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/>
                <a:ea typeface="Calibri"/>
                <a:cs typeface="B Titr"/>
              </a:rPr>
              <a:t>مناسب برای کنترل سیستم های بوستری تا 8 پمپ</a:t>
            </a:r>
            <a:endParaRPr lang="en-US" sz="727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9352" y="1168992"/>
            <a:ext cx="1527327" cy="447615"/>
          </a:xfrm>
          <a:prstGeom prst="rect">
            <a:avLst/>
          </a:prstGeom>
        </p:spPr>
        <p:txBody>
          <a:bodyPr wrap="none" lIns="63302" tIns="31651" rIns="63302" bIns="3165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15 KW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–</a:t>
            </a:r>
            <a:r>
              <a:rPr lang="fa-IR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 </a:t>
            </a:r>
            <a:r>
              <a:rPr lang="en-US" sz="1662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ea typeface="Calibri"/>
                <a:cs typeface="B Titr"/>
              </a:rPr>
              <a:t>1.1 KW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4" y="6340471"/>
            <a:ext cx="1296028" cy="41840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1" y="6370250"/>
            <a:ext cx="1345995" cy="34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E:\آموزش\SPIC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1" y="126722"/>
            <a:ext cx="1188766" cy="11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E:\cataloge\dab\DAB_LOGO%20198x7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99" y="3644546"/>
            <a:ext cx="1763141" cy="6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4" b="95503" l="6873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03" y="1574733"/>
            <a:ext cx="1665932" cy="216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khadamat.SPICO\Desktop\photo5895719745322330844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57" y="4315975"/>
            <a:ext cx="2455322" cy="2537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8595</Words>
  <Application>Microsoft Office PowerPoint</Application>
  <PresentationFormat>Custom</PresentationFormat>
  <Paragraphs>3610</Paragraphs>
  <Slides>125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 gol</dc:creator>
  <cp:lastModifiedBy>Administrator</cp:lastModifiedBy>
  <cp:revision>36</cp:revision>
  <dcterms:created xsi:type="dcterms:W3CDTF">2017-12-24T09:21:40Z</dcterms:created>
  <dcterms:modified xsi:type="dcterms:W3CDTF">2018-02-08T09:56:25Z</dcterms:modified>
</cp:coreProperties>
</file>