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28"/>
  </p:notesMasterIdLst>
  <p:handoutMasterIdLst>
    <p:handoutMasterId r:id="rId29"/>
  </p:handoutMasterIdLst>
  <p:sldIdLst>
    <p:sldId id="627" r:id="rId2"/>
    <p:sldId id="689" r:id="rId3"/>
    <p:sldId id="663" r:id="rId4"/>
    <p:sldId id="702" r:id="rId5"/>
    <p:sldId id="565" r:id="rId6"/>
    <p:sldId id="661" r:id="rId7"/>
    <p:sldId id="690" r:id="rId8"/>
    <p:sldId id="664" r:id="rId9"/>
    <p:sldId id="665" r:id="rId10"/>
    <p:sldId id="706" r:id="rId11"/>
    <p:sldId id="576" r:id="rId12"/>
    <p:sldId id="701" r:id="rId13"/>
    <p:sldId id="691" r:id="rId14"/>
    <p:sldId id="669" r:id="rId15"/>
    <p:sldId id="670" r:id="rId16"/>
    <p:sldId id="671" r:id="rId17"/>
    <p:sldId id="672" r:id="rId18"/>
    <p:sldId id="610" r:id="rId19"/>
    <p:sldId id="607" r:id="rId20"/>
    <p:sldId id="611" r:id="rId21"/>
    <p:sldId id="710" r:id="rId22"/>
    <p:sldId id="657" r:id="rId23"/>
    <p:sldId id="609" r:id="rId24"/>
    <p:sldId id="587" r:id="rId25"/>
    <p:sldId id="699" r:id="rId26"/>
    <p:sldId id="658" r:id="rId27"/>
  </p:sldIdLst>
  <p:sldSz cx="9144000" cy="6858000" type="screen4x3"/>
  <p:notesSz cx="7315200" cy="9601200"/>
  <p:custDataLst>
    <p:tags r:id="rId30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pitchFamily="-106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pitchFamily="-106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pitchFamily="-106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pitchFamily="-106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" pitchFamily="-106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Helvetica" pitchFamily="-106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Helvetica" pitchFamily="-106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Helvetica" pitchFamily="-106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Helvetica" pitchFamily="-106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00"/>
    <a:srgbClr val="FFDC00"/>
    <a:srgbClr val="000066"/>
    <a:srgbClr val="252571"/>
    <a:srgbClr val="0033CC"/>
    <a:srgbClr val="CDA6F8"/>
    <a:srgbClr val="CFD1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93729" autoAdjust="0"/>
  </p:normalViewPr>
  <p:slideViewPr>
    <p:cSldViewPr>
      <p:cViewPr varScale="1">
        <p:scale>
          <a:sx n="97" d="100"/>
          <a:sy n="97" d="100"/>
        </p:scale>
        <p:origin x="95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38" y="-96"/>
      </p:cViewPr>
      <p:guideLst>
        <p:guide orient="horz" pos="3025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itafsr01\AdwFS$\MARKETING%20&amp;%20SALES%20(PMO)\USERS%20PRIVATE%20FOLDERS\AZE\PROGETTI\NEW%20PRODUCT\e.sybox\PERFORMANCES\Grafico%20Twin%20per%20presentazion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rvitafsr01\AdwFS$\MARKETING%20&amp;%20SALES%20(PMO)\USERS%20PRIVATE%20FOLDERS\AZE\PROGETTI\NEW%20PRODUCT\e.sybox\PERFORMANCES\Grafico%20Twin%20per%20presentazione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2883644881066"/>
          <c:y val="8.7572052557657765E-2"/>
          <c:w val="0.82995859314353726"/>
          <c:h val="0.70677461704249711"/>
        </c:manualLayout>
      </c:layout>
      <c:scatterChart>
        <c:scatterStyle val="lineMarker"/>
        <c:varyColors val="0"/>
        <c:ser>
          <c:idx val="1"/>
          <c:order val="1"/>
          <c:tx>
            <c:strRef>
              <c:f>'Data twin configuration'!$E$24:$G$24</c:f>
              <c:strCache>
                <c:ptCount val="1"/>
                <c:pt idx="0">
                  <c:v>set point 4bar</c:v>
                </c:pt>
              </c:strCache>
            </c:strRef>
          </c:tx>
          <c:spPr>
            <a:ln w="44450">
              <a:solidFill>
                <a:srgbClr val="9BBB59">
                  <a:lumMod val="75000"/>
                </a:srgbClr>
              </a:solidFill>
            </a:ln>
          </c:spPr>
          <c:marker>
            <c:symbol val="none"/>
          </c:marker>
          <c:xVal>
            <c:numRef>
              <c:f>'Data twin configuration'!$E$27:$E$39</c:f>
              <c:numCache>
                <c:formatCode>General</c:formatCode>
                <c:ptCount val="13"/>
                <c:pt idx="0">
                  <c:v>147</c:v>
                </c:pt>
                <c:pt idx="1">
                  <c:v>146</c:v>
                </c:pt>
                <c:pt idx="2">
                  <c:v>140</c:v>
                </c:pt>
                <c:pt idx="3">
                  <c:v>123</c:v>
                </c:pt>
                <c:pt idx="4">
                  <c:v>106</c:v>
                </c:pt>
                <c:pt idx="5">
                  <c:v>90</c:v>
                </c:pt>
                <c:pt idx="6">
                  <c:v>73</c:v>
                </c:pt>
                <c:pt idx="7">
                  <c:v>73</c:v>
                </c:pt>
                <c:pt idx="8">
                  <c:v>67</c:v>
                </c:pt>
                <c:pt idx="9">
                  <c:v>50</c:v>
                </c:pt>
                <c:pt idx="10">
                  <c:v>33</c:v>
                </c:pt>
                <c:pt idx="11">
                  <c:v>17</c:v>
                </c:pt>
                <c:pt idx="12">
                  <c:v>0</c:v>
                </c:pt>
              </c:numCache>
            </c:numRef>
          </c:xVal>
          <c:yVal>
            <c:numRef>
              <c:f>'Data twin configuration'!$G$27:$G$39</c:f>
              <c:numCache>
                <c:formatCode>General</c:formatCode>
                <c:ptCount val="13"/>
                <c:pt idx="0">
                  <c:v>3.1379999999999999</c:v>
                </c:pt>
                <c:pt idx="1">
                  <c:v>3.1</c:v>
                </c:pt>
                <c:pt idx="2">
                  <c:v>2.8699999999999997</c:v>
                </c:pt>
                <c:pt idx="3">
                  <c:v>2.58</c:v>
                </c:pt>
                <c:pt idx="4">
                  <c:v>2.34</c:v>
                </c:pt>
                <c:pt idx="5">
                  <c:v>2.1800000000000002</c:v>
                </c:pt>
                <c:pt idx="6">
                  <c:v>2</c:v>
                </c:pt>
                <c:pt idx="7">
                  <c:v>1.55</c:v>
                </c:pt>
                <c:pt idx="8">
                  <c:v>1.32</c:v>
                </c:pt>
                <c:pt idx="9">
                  <c:v>1.03</c:v>
                </c:pt>
                <c:pt idx="10">
                  <c:v>0.79</c:v>
                </c:pt>
                <c:pt idx="11">
                  <c:v>0.63000000000000045</c:v>
                </c:pt>
                <c:pt idx="12">
                  <c:v>0.45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'Data twin configuration'!$H$24:$J$24</c:f>
              <c:strCache>
                <c:ptCount val="1"/>
                <c:pt idx="0">
                  <c:v>set point 3bar</c:v>
                </c:pt>
              </c:strCache>
            </c:strRef>
          </c:tx>
          <c:spPr>
            <a:ln w="44450">
              <a:solidFill>
                <a:srgbClr val="283214"/>
              </a:solidFill>
            </a:ln>
          </c:spPr>
          <c:marker>
            <c:symbol val="none"/>
          </c:marker>
          <c:xVal>
            <c:numRef>
              <c:f>'Data twin configuration'!$H$27:$H$39</c:f>
              <c:numCache>
                <c:formatCode>General</c:formatCode>
                <c:ptCount val="13"/>
                <c:pt idx="0">
                  <c:v>173</c:v>
                </c:pt>
                <c:pt idx="1">
                  <c:v>172</c:v>
                </c:pt>
                <c:pt idx="2">
                  <c:v>153</c:v>
                </c:pt>
                <c:pt idx="3">
                  <c:v>136</c:v>
                </c:pt>
                <c:pt idx="4">
                  <c:v>119</c:v>
                </c:pt>
                <c:pt idx="5">
                  <c:v>103</c:v>
                </c:pt>
                <c:pt idx="6">
                  <c:v>86</c:v>
                </c:pt>
                <c:pt idx="7">
                  <c:v>86</c:v>
                </c:pt>
                <c:pt idx="8">
                  <c:v>67</c:v>
                </c:pt>
                <c:pt idx="9">
                  <c:v>50</c:v>
                </c:pt>
                <c:pt idx="10">
                  <c:v>33</c:v>
                </c:pt>
                <c:pt idx="11">
                  <c:v>17</c:v>
                </c:pt>
                <c:pt idx="12">
                  <c:v>0</c:v>
                </c:pt>
              </c:numCache>
            </c:numRef>
          </c:xVal>
          <c:yVal>
            <c:numRef>
              <c:f>'Data twin configuration'!$J$27:$J$39</c:f>
              <c:numCache>
                <c:formatCode>General</c:formatCode>
                <c:ptCount val="13"/>
                <c:pt idx="0">
                  <c:v>3.1379999999999999</c:v>
                </c:pt>
                <c:pt idx="1">
                  <c:v>3.1</c:v>
                </c:pt>
                <c:pt idx="2">
                  <c:v>2.67</c:v>
                </c:pt>
                <c:pt idx="3">
                  <c:v>2.3600000000000003</c:v>
                </c:pt>
                <c:pt idx="4">
                  <c:v>2.16</c:v>
                </c:pt>
                <c:pt idx="5">
                  <c:v>1.9500000000000011</c:v>
                </c:pt>
                <c:pt idx="6">
                  <c:v>1.8</c:v>
                </c:pt>
                <c:pt idx="7">
                  <c:v>1.55</c:v>
                </c:pt>
                <c:pt idx="8">
                  <c:v>1.1200000000000001</c:v>
                </c:pt>
                <c:pt idx="9">
                  <c:v>0.81</c:v>
                </c:pt>
                <c:pt idx="10">
                  <c:v>0.61000000000000043</c:v>
                </c:pt>
                <c:pt idx="11">
                  <c:v>0.4</c:v>
                </c:pt>
                <c:pt idx="12">
                  <c:v>0.25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'Data twin configuration'!$K$24:$M$24</c:f>
              <c:strCache>
                <c:ptCount val="1"/>
                <c:pt idx="0">
                  <c:v>set point 2,5bar</c:v>
                </c:pt>
              </c:strCache>
            </c:strRef>
          </c:tx>
          <c:spPr>
            <a:ln w="44450">
              <a:solidFill>
                <a:srgbClr val="5ECA94"/>
              </a:solidFill>
            </a:ln>
          </c:spPr>
          <c:marker>
            <c:symbol val="none"/>
          </c:marker>
          <c:xVal>
            <c:numRef>
              <c:f>'Data twin configuration'!$K$27:$K$39</c:f>
              <c:numCache>
                <c:formatCode>General</c:formatCode>
                <c:ptCount val="13"/>
                <c:pt idx="0">
                  <c:v>185</c:v>
                </c:pt>
                <c:pt idx="1">
                  <c:v>184</c:v>
                </c:pt>
                <c:pt idx="2">
                  <c:v>159</c:v>
                </c:pt>
                <c:pt idx="3">
                  <c:v>142</c:v>
                </c:pt>
                <c:pt idx="4">
                  <c:v>125</c:v>
                </c:pt>
                <c:pt idx="5">
                  <c:v>109</c:v>
                </c:pt>
                <c:pt idx="6">
                  <c:v>92</c:v>
                </c:pt>
                <c:pt idx="7">
                  <c:v>92</c:v>
                </c:pt>
                <c:pt idx="8">
                  <c:v>67</c:v>
                </c:pt>
                <c:pt idx="9">
                  <c:v>50</c:v>
                </c:pt>
                <c:pt idx="10">
                  <c:v>33</c:v>
                </c:pt>
                <c:pt idx="11">
                  <c:v>17</c:v>
                </c:pt>
                <c:pt idx="12">
                  <c:v>0</c:v>
                </c:pt>
              </c:numCache>
            </c:numRef>
          </c:xVal>
          <c:yVal>
            <c:numRef>
              <c:f>'Data twin configuration'!$M$27:$M$39</c:f>
              <c:numCache>
                <c:formatCode>General</c:formatCode>
                <c:ptCount val="13"/>
                <c:pt idx="0">
                  <c:v>3.1379999999999999</c:v>
                </c:pt>
                <c:pt idx="1">
                  <c:v>3.1</c:v>
                </c:pt>
                <c:pt idx="2">
                  <c:v>2.48</c:v>
                </c:pt>
                <c:pt idx="3">
                  <c:v>2.23</c:v>
                </c:pt>
                <c:pt idx="4">
                  <c:v>2.0499999999999998</c:v>
                </c:pt>
                <c:pt idx="5">
                  <c:v>1.9000000000000001</c:v>
                </c:pt>
                <c:pt idx="6">
                  <c:v>1.79</c:v>
                </c:pt>
                <c:pt idx="7">
                  <c:v>1.55</c:v>
                </c:pt>
                <c:pt idx="8">
                  <c:v>0.93</c:v>
                </c:pt>
                <c:pt idx="9">
                  <c:v>0.68</c:v>
                </c:pt>
                <c:pt idx="10">
                  <c:v>0.5</c:v>
                </c:pt>
                <c:pt idx="11">
                  <c:v>0.3500000000000002</c:v>
                </c:pt>
                <c:pt idx="12">
                  <c:v>0.2400000000000001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842536"/>
        <c:axId val="168789368"/>
      </c:scatterChart>
      <c:scatterChart>
        <c:scatterStyle val="smoothMarker"/>
        <c:varyColors val="0"/>
        <c:ser>
          <c:idx val="0"/>
          <c:order val="0"/>
          <c:tx>
            <c:v>Twin</c:v>
          </c:tx>
          <c:spPr>
            <a:ln w="4445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'Data twin configuration'!$C$7:$C$20</c:f>
              <c:numCache>
                <c:formatCode>General</c:formatCode>
                <c:ptCount val="14"/>
                <c:pt idx="0">
                  <c:v>211</c:v>
                </c:pt>
                <c:pt idx="1">
                  <c:v>205</c:v>
                </c:pt>
                <c:pt idx="2">
                  <c:v>196</c:v>
                </c:pt>
                <c:pt idx="3">
                  <c:v>186</c:v>
                </c:pt>
                <c:pt idx="4">
                  <c:v>176</c:v>
                </c:pt>
                <c:pt idx="5">
                  <c:v>165</c:v>
                </c:pt>
                <c:pt idx="6">
                  <c:v>154</c:v>
                </c:pt>
                <c:pt idx="7">
                  <c:v>143</c:v>
                </c:pt>
                <c:pt idx="8">
                  <c:v>132</c:v>
                </c:pt>
                <c:pt idx="9">
                  <c:v>120</c:v>
                </c:pt>
                <c:pt idx="10">
                  <c:v>107</c:v>
                </c:pt>
                <c:pt idx="11">
                  <c:v>87</c:v>
                </c:pt>
                <c:pt idx="12">
                  <c:v>57</c:v>
                </c:pt>
                <c:pt idx="13">
                  <c:v>0</c:v>
                </c:pt>
              </c:numCache>
            </c:numRef>
          </c:xVal>
          <c:yVal>
            <c:numRef>
              <c:f>'Data twin configuration'!$E$7:$E$20</c:f>
              <c:numCache>
                <c:formatCode>General</c:formatCode>
                <c:ptCount val="14"/>
                <c:pt idx="0">
                  <c:v>3.1379999999999999</c:v>
                </c:pt>
                <c:pt idx="1">
                  <c:v>3.1379999999999999</c:v>
                </c:pt>
                <c:pt idx="2">
                  <c:v>3.1379999999999999</c:v>
                </c:pt>
                <c:pt idx="3">
                  <c:v>3.1379999999999999</c:v>
                </c:pt>
                <c:pt idx="4">
                  <c:v>3.1379999999999999</c:v>
                </c:pt>
                <c:pt idx="5">
                  <c:v>3.1379999999999999</c:v>
                </c:pt>
                <c:pt idx="6">
                  <c:v>3.1379999999999999</c:v>
                </c:pt>
                <c:pt idx="7">
                  <c:v>3.1379999999999999</c:v>
                </c:pt>
                <c:pt idx="8">
                  <c:v>3.1379999999999999</c:v>
                </c:pt>
                <c:pt idx="9">
                  <c:v>3.1379999999999999</c:v>
                </c:pt>
                <c:pt idx="10">
                  <c:v>3.089</c:v>
                </c:pt>
                <c:pt idx="11">
                  <c:v>2.8259999999999987</c:v>
                </c:pt>
                <c:pt idx="12">
                  <c:v>2.4409999999999998</c:v>
                </c:pt>
                <c:pt idx="13">
                  <c:v>1.829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842536"/>
        <c:axId val="168789368"/>
      </c:scatterChart>
      <c:valAx>
        <c:axId val="168842536"/>
        <c:scaling>
          <c:orientation val="minMax"/>
          <c:max val="22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Q (l/min)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68789368"/>
        <c:crosses val="autoZero"/>
        <c:crossBetween val="midCat"/>
        <c:majorUnit val="20"/>
      </c:valAx>
      <c:valAx>
        <c:axId val="168789368"/>
        <c:scaling>
          <c:orientation val="minMax"/>
          <c:max val="3.4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P1 (Kw)</a:t>
                </a:r>
              </a:p>
            </c:rich>
          </c:tx>
          <c:layout>
            <c:manualLayout>
              <c:xMode val="edge"/>
              <c:yMode val="edge"/>
              <c:x val="2.6509481142957186E-2"/>
              <c:y val="0.4248064887950950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68842536"/>
        <c:crosses val="autoZero"/>
        <c:crossBetween val="midCat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772883644881069"/>
          <c:y val="8.7572052557657765E-2"/>
          <c:w val="0.8299585931435377"/>
          <c:h val="0.70677461704249755"/>
        </c:manualLayout>
      </c:layout>
      <c:scatterChart>
        <c:scatterStyle val="lineMarker"/>
        <c:varyColors val="0"/>
        <c:ser>
          <c:idx val="1"/>
          <c:order val="1"/>
          <c:tx>
            <c:strRef>
              <c:f>'Data twin configuration'!$E$24:$G$24</c:f>
              <c:strCache>
                <c:ptCount val="1"/>
                <c:pt idx="0">
                  <c:v>set point 4bar</c:v>
                </c:pt>
              </c:strCache>
            </c:strRef>
          </c:tx>
          <c:spPr>
            <a:ln w="44450">
              <a:solidFill>
                <a:srgbClr val="9BBB59">
                  <a:lumMod val="75000"/>
                </a:srgbClr>
              </a:solidFill>
            </a:ln>
          </c:spPr>
          <c:marker>
            <c:symbol val="none"/>
          </c:marker>
          <c:xVal>
            <c:numRef>
              <c:f>'Data twin configuration'!$E$27:$E$39</c:f>
              <c:numCache>
                <c:formatCode>General</c:formatCode>
                <c:ptCount val="13"/>
                <c:pt idx="0">
                  <c:v>147</c:v>
                </c:pt>
                <c:pt idx="1">
                  <c:v>146</c:v>
                </c:pt>
                <c:pt idx="2">
                  <c:v>140</c:v>
                </c:pt>
                <c:pt idx="3">
                  <c:v>123</c:v>
                </c:pt>
                <c:pt idx="4">
                  <c:v>106</c:v>
                </c:pt>
                <c:pt idx="5">
                  <c:v>90</c:v>
                </c:pt>
                <c:pt idx="6">
                  <c:v>73</c:v>
                </c:pt>
                <c:pt idx="7">
                  <c:v>73</c:v>
                </c:pt>
                <c:pt idx="8">
                  <c:v>67</c:v>
                </c:pt>
                <c:pt idx="9">
                  <c:v>50</c:v>
                </c:pt>
                <c:pt idx="10">
                  <c:v>33</c:v>
                </c:pt>
                <c:pt idx="11">
                  <c:v>17</c:v>
                </c:pt>
                <c:pt idx="12">
                  <c:v>0</c:v>
                </c:pt>
              </c:numCache>
            </c:numRef>
          </c:xVal>
          <c:yVal>
            <c:numRef>
              <c:f>'Data twin configuration'!$G$27:$G$39</c:f>
              <c:numCache>
                <c:formatCode>General</c:formatCode>
                <c:ptCount val="13"/>
                <c:pt idx="0">
                  <c:v>3.1379999999999999</c:v>
                </c:pt>
                <c:pt idx="1">
                  <c:v>3.1</c:v>
                </c:pt>
                <c:pt idx="2">
                  <c:v>2.8699999999999997</c:v>
                </c:pt>
                <c:pt idx="3">
                  <c:v>2.58</c:v>
                </c:pt>
                <c:pt idx="4">
                  <c:v>2.34</c:v>
                </c:pt>
                <c:pt idx="5">
                  <c:v>2.1800000000000002</c:v>
                </c:pt>
                <c:pt idx="6">
                  <c:v>2</c:v>
                </c:pt>
                <c:pt idx="7">
                  <c:v>1.55</c:v>
                </c:pt>
                <c:pt idx="8">
                  <c:v>1.32</c:v>
                </c:pt>
                <c:pt idx="9">
                  <c:v>1.03</c:v>
                </c:pt>
                <c:pt idx="10">
                  <c:v>0.79</c:v>
                </c:pt>
                <c:pt idx="11">
                  <c:v>0.63000000000000045</c:v>
                </c:pt>
                <c:pt idx="12">
                  <c:v>0.45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'Data twin configuration'!$H$24:$J$24</c:f>
              <c:strCache>
                <c:ptCount val="1"/>
                <c:pt idx="0">
                  <c:v>set point 3bar</c:v>
                </c:pt>
              </c:strCache>
            </c:strRef>
          </c:tx>
          <c:spPr>
            <a:ln w="44450">
              <a:solidFill>
                <a:srgbClr val="283214"/>
              </a:solidFill>
            </a:ln>
          </c:spPr>
          <c:marker>
            <c:symbol val="none"/>
          </c:marker>
          <c:xVal>
            <c:numRef>
              <c:f>'Data twin configuration'!$H$27:$H$39</c:f>
              <c:numCache>
                <c:formatCode>General</c:formatCode>
                <c:ptCount val="13"/>
                <c:pt idx="0">
                  <c:v>173</c:v>
                </c:pt>
                <c:pt idx="1">
                  <c:v>172</c:v>
                </c:pt>
                <c:pt idx="2">
                  <c:v>153</c:v>
                </c:pt>
                <c:pt idx="3">
                  <c:v>136</c:v>
                </c:pt>
                <c:pt idx="4">
                  <c:v>119</c:v>
                </c:pt>
                <c:pt idx="5">
                  <c:v>103</c:v>
                </c:pt>
                <c:pt idx="6">
                  <c:v>86</c:v>
                </c:pt>
                <c:pt idx="7">
                  <c:v>86</c:v>
                </c:pt>
                <c:pt idx="8">
                  <c:v>67</c:v>
                </c:pt>
                <c:pt idx="9">
                  <c:v>50</c:v>
                </c:pt>
                <c:pt idx="10">
                  <c:v>33</c:v>
                </c:pt>
                <c:pt idx="11">
                  <c:v>17</c:v>
                </c:pt>
                <c:pt idx="12">
                  <c:v>0</c:v>
                </c:pt>
              </c:numCache>
            </c:numRef>
          </c:xVal>
          <c:yVal>
            <c:numRef>
              <c:f>'Data twin configuration'!$J$27:$J$39</c:f>
              <c:numCache>
                <c:formatCode>General</c:formatCode>
                <c:ptCount val="13"/>
                <c:pt idx="0">
                  <c:v>3.1379999999999999</c:v>
                </c:pt>
                <c:pt idx="1">
                  <c:v>3.1</c:v>
                </c:pt>
                <c:pt idx="2">
                  <c:v>2.67</c:v>
                </c:pt>
                <c:pt idx="3">
                  <c:v>2.3600000000000003</c:v>
                </c:pt>
                <c:pt idx="4">
                  <c:v>2.16</c:v>
                </c:pt>
                <c:pt idx="5">
                  <c:v>1.9500000000000011</c:v>
                </c:pt>
                <c:pt idx="6">
                  <c:v>1.8</c:v>
                </c:pt>
                <c:pt idx="7">
                  <c:v>1.55</c:v>
                </c:pt>
                <c:pt idx="8">
                  <c:v>1.1200000000000001</c:v>
                </c:pt>
                <c:pt idx="9">
                  <c:v>0.81</c:v>
                </c:pt>
                <c:pt idx="10">
                  <c:v>0.61000000000000043</c:v>
                </c:pt>
                <c:pt idx="11">
                  <c:v>0.4</c:v>
                </c:pt>
                <c:pt idx="12">
                  <c:v>0.25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'Data twin configuration'!$K$24:$M$24</c:f>
              <c:strCache>
                <c:ptCount val="1"/>
                <c:pt idx="0">
                  <c:v>set point 2,5bar</c:v>
                </c:pt>
              </c:strCache>
            </c:strRef>
          </c:tx>
          <c:spPr>
            <a:ln w="44450">
              <a:solidFill>
                <a:srgbClr val="5ECA94"/>
              </a:solidFill>
            </a:ln>
          </c:spPr>
          <c:marker>
            <c:symbol val="none"/>
          </c:marker>
          <c:xVal>
            <c:numRef>
              <c:f>'Data twin configuration'!$K$27:$K$39</c:f>
              <c:numCache>
                <c:formatCode>General</c:formatCode>
                <c:ptCount val="13"/>
                <c:pt idx="0">
                  <c:v>185</c:v>
                </c:pt>
                <c:pt idx="1">
                  <c:v>184</c:v>
                </c:pt>
                <c:pt idx="2">
                  <c:v>159</c:v>
                </c:pt>
                <c:pt idx="3">
                  <c:v>142</c:v>
                </c:pt>
                <c:pt idx="4">
                  <c:v>125</c:v>
                </c:pt>
                <c:pt idx="5">
                  <c:v>109</c:v>
                </c:pt>
                <c:pt idx="6">
                  <c:v>92</c:v>
                </c:pt>
                <c:pt idx="7">
                  <c:v>92</c:v>
                </c:pt>
                <c:pt idx="8">
                  <c:v>67</c:v>
                </c:pt>
                <c:pt idx="9">
                  <c:v>50</c:v>
                </c:pt>
                <c:pt idx="10">
                  <c:v>33</c:v>
                </c:pt>
                <c:pt idx="11">
                  <c:v>17</c:v>
                </c:pt>
                <c:pt idx="12">
                  <c:v>0</c:v>
                </c:pt>
              </c:numCache>
            </c:numRef>
          </c:xVal>
          <c:yVal>
            <c:numRef>
              <c:f>'Data twin configuration'!$M$27:$M$39</c:f>
              <c:numCache>
                <c:formatCode>General</c:formatCode>
                <c:ptCount val="13"/>
                <c:pt idx="0">
                  <c:v>3.1379999999999999</c:v>
                </c:pt>
                <c:pt idx="1">
                  <c:v>3.1</c:v>
                </c:pt>
                <c:pt idx="2">
                  <c:v>2.48</c:v>
                </c:pt>
                <c:pt idx="3">
                  <c:v>2.23</c:v>
                </c:pt>
                <c:pt idx="4">
                  <c:v>2.0499999999999998</c:v>
                </c:pt>
                <c:pt idx="5">
                  <c:v>1.9000000000000001</c:v>
                </c:pt>
                <c:pt idx="6">
                  <c:v>1.79</c:v>
                </c:pt>
                <c:pt idx="7">
                  <c:v>1.55</c:v>
                </c:pt>
                <c:pt idx="8">
                  <c:v>0.93</c:v>
                </c:pt>
                <c:pt idx="9">
                  <c:v>0.68</c:v>
                </c:pt>
                <c:pt idx="10">
                  <c:v>0.5</c:v>
                </c:pt>
                <c:pt idx="11">
                  <c:v>0.3500000000000002</c:v>
                </c:pt>
                <c:pt idx="12">
                  <c:v>0.2400000000000001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955160"/>
        <c:axId val="168955552"/>
      </c:scatterChart>
      <c:scatterChart>
        <c:scatterStyle val="smoothMarker"/>
        <c:varyColors val="0"/>
        <c:ser>
          <c:idx val="0"/>
          <c:order val="0"/>
          <c:tx>
            <c:v>Twin</c:v>
          </c:tx>
          <c:spPr>
            <a:ln w="44450"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'Data twin configuration'!$C$7:$C$20</c:f>
              <c:numCache>
                <c:formatCode>General</c:formatCode>
                <c:ptCount val="14"/>
                <c:pt idx="0">
                  <c:v>211</c:v>
                </c:pt>
                <c:pt idx="1">
                  <c:v>205</c:v>
                </c:pt>
                <c:pt idx="2">
                  <c:v>196</c:v>
                </c:pt>
                <c:pt idx="3">
                  <c:v>186</c:v>
                </c:pt>
                <c:pt idx="4">
                  <c:v>176</c:v>
                </c:pt>
                <c:pt idx="5">
                  <c:v>165</c:v>
                </c:pt>
                <c:pt idx="6">
                  <c:v>154</c:v>
                </c:pt>
                <c:pt idx="7">
                  <c:v>143</c:v>
                </c:pt>
                <c:pt idx="8">
                  <c:v>132</c:v>
                </c:pt>
                <c:pt idx="9">
                  <c:v>120</c:v>
                </c:pt>
                <c:pt idx="10">
                  <c:v>107</c:v>
                </c:pt>
                <c:pt idx="11">
                  <c:v>87</c:v>
                </c:pt>
                <c:pt idx="12">
                  <c:v>57</c:v>
                </c:pt>
                <c:pt idx="13">
                  <c:v>0</c:v>
                </c:pt>
              </c:numCache>
            </c:numRef>
          </c:xVal>
          <c:yVal>
            <c:numRef>
              <c:f>'Data twin configuration'!$E$7:$E$20</c:f>
              <c:numCache>
                <c:formatCode>General</c:formatCode>
                <c:ptCount val="14"/>
                <c:pt idx="0">
                  <c:v>3.1379999999999999</c:v>
                </c:pt>
                <c:pt idx="1">
                  <c:v>3.1379999999999999</c:v>
                </c:pt>
                <c:pt idx="2">
                  <c:v>3.1379999999999999</c:v>
                </c:pt>
                <c:pt idx="3">
                  <c:v>3.1379999999999999</c:v>
                </c:pt>
                <c:pt idx="4">
                  <c:v>3.1379999999999999</c:v>
                </c:pt>
                <c:pt idx="5">
                  <c:v>3.1379999999999999</c:v>
                </c:pt>
                <c:pt idx="6">
                  <c:v>3.1379999999999999</c:v>
                </c:pt>
                <c:pt idx="7">
                  <c:v>3.1379999999999999</c:v>
                </c:pt>
                <c:pt idx="8">
                  <c:v>3.1379999999999999</c:v>
                </c:pt>
                <c:pt idx="9">
                  <c:v>3.1379999999999999</c:v>
                </c:pt>
                <c:pt idx="10">
                  <c:v>3.089</c:v>
                </c:pt>
                <c:pt idx="11">
                  <c:v>2.8259999999999987</c:v>
                </c:pt>
                <c:pt idx="12">
                  <c:v>2.4409999999999998</c:v>
                </c:pt>
                <c:pt idx="13">
                  <c:v>1.829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955160"/>
        <c:axId val="168955552"/>
      </c:scatterChart>
      <c:valAx>
        <c:axId val="168955160"/>
        <c:scaling>
          <c:orientation val="minMax"/>
          <c:max val="22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it-IT"/>
                  <a:t>Q (l/min)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68955552"/>
        <c:crosses val="autoZero"/>
        <c:crossBetween val="midCat"/>
        <c:majorUnit val="20"/>
      </c:valAx>
      <c:valAx>
        <c:axId val="168955552"/>
        <c:scaling>
          <c:orientation val="minMax"/>
          <c:max val="3.4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P1 (Kw)</a:t>
                </a:r>
              </a:p>
            </c:rich>
          </c:tx>
          <c:layout>
            <c:manualLayout>
              <c:xMode val="edge"/>
              <c:yMode val="edge"/>
              <c:x val="2.6509481142957179E-2"/>
              <c:y val="0.4248064887950952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68955160"/>
        <c:crosses val="autoZero"/>
        <c:crossBetween val="midCat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3" tIns="46967" rIns="93933" bIns="46967" numCol="1" anchor="t" anchorCtr="0" compatLnSpc="1">
            <a:prstTxWarp prst="textNoShape">
              <a:avLst/>
            </a:prstTxWarp>
          </a:bodyPr>
          <a:lstStyle>
            <a:lvl1pPr defTabSz="939800">
              <a:spcBef>
                <a:spcPct val="0"/>
              </a:spcBef>
              <a:defRPr b="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686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3" tIns="46967" rIns="93933" bIns="46967" numCol="1" anchor="t" anchorCtr="0" compatLnSpc="1">
            <a:prstTxWarp prst="textNoShape">
              <a:avLst/>
            </a:prstTxWarp>
          </a:bodyPr>
          <a:lstStyle>
            <a:lvl1pPr algn="r" defTabSz="939800">
              <a:spcBef>
                <a:spcPct val="0"/>
              </a:spcBef>
              <a:defRPr b="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3170490E-74DF-4F80-B59E-F5E6463C3BE9}" type="datetime1">
              <a:rPr lang="it-IT"/>
              <a:pPr>
                <a:defRPr/>
              </a:pPr>
              <a:t>25/11/2013</a:t>
            </a:fld>
            <a:endParaRPr lang="it-IT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68313" y="8650288"/>
            <a:ext cx="63055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3" tIns="46967" rIns="93933" bIns="46967" numCol="1" anchor="b" anchorCtr="0" compatLnSpc="1">
            <a:prstTxWarp prst="textNoShape">
              <a:avLst/>
            </a:prstTxWarp>
          </a:bodyPr>
          <a:lstStyle>
            <a:lvl1pPr defTabSz="939800">
              <a:spcBef>
                <a:spcPct val="0"/>
              </a:spcBef>
              <a:defRPr b="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33" tIns="46967" rIns="93933" bIns="46967" numCol="1" anchor="b" anchorCtr="0" compatLnSpc="1">
            <a:prstTxWarp prst="textNoShape">
              <a:avLst/>
            </a:prstTxWarp>
          </a:bodyPr>
          <a:lstStyle>
            <a:lvl1pPr algn="r" defTabSz="939800">
              <a:spcBef>
                <a:spcPct val="0"/>
              </a:spcBef>
              <a:defRPr b="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9B329D15-E328-418E-90E9-0D338ED014F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38851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18" tIns="43359" rIns="86718" bIns="43359" numCol="1" anchor="t" anchorCtr="0" compatLnSpc="1">
            <a:prstTxWarp prst="textNoShape">
              <a:avLst/>
            </a:prstTxWarp>
          </a:bodyPr>
          <a:lstStyle>
            <a:lvl1pPr defTabSz="866775">
              <a:spcBef>
                <a:spcPct val="0"/>
              </a:spcBef>
              <a:defRPr sz="1100" b="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6865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18" tIns="43359" rIns="86718" bIns="43359" numCol="1" anchor="t" anchorCtr="0" compatLnSpc="1">
            <a:prstTxWarp prst="textNoShape">
              <a:avLst/>
            </a:prstTxWarp>
          </a:bodyPr>
          <a:lstStyle>
            <a:lvl1pPr algn="r" defTabSz="866775">
              <a:spcBef>
                <a:spcPct val="0"/>
              </a:spcBef>
              <a:defRPr sz="1100" b="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70B4AC17-E3EF-49A6-B2D2-AAF08EE26369}" type="datetime1">
              <a:rPr lang="it-IT"/>
              <a:pPr>
                <a:defRPr/>
              </a:pPr>
              <a:t>25/11/2013</a:t>
            </a:fld>
            <a:endParaRPr lang="it-IT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18" tIns="43359" rIns="86718" bIns="43359" numCol="1" anchor="b" anchorCtr="0" compatLnSpc="1">
            <a:prstTxWarp prst="textNoShape">
              <a:avLst/>
            </a:prstTxWarp>
          </a:bodyPr>
          <a:lstStyle>
            <a:lvl1pPr defTabSz="866775">
              <a:spcBef>
                <a:spcPct val="0"/>
              </a:spcBef>
              <a:defRPr sz="1100" b="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18" tIns="43359" rIns="86718" bIns="433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718" tIns="43359" rIns="86718" bIns="43359" numCol="1" anchor="b" anchorCtr="0" compatLnSpc="1">
            <a:prstTxWarp prst="textNoShape">
              <a:avLst/>
            </a:prstTxWarp>
          </a:bodyPr>
          <a:lstStyle>
            <a:lvl1pPr algn="r" defTabSz="866775">
              <a:spcBef>
                <a:spcPct val="0"/>
              </a:spcBef>
              <a:defRPr sz="1100" b="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3D7A8A99-ED2A-4974-871D-48FDF7C731D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1901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34" charset="-128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34" charset="-128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34" charset="-128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34" charset="-128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718" tIns="43359" rIns="86718" bIns="43359" anchor="b"/>
          <a:lstStyle>
            <a:lvl1pPr defTabSz="866775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defTabSz="866775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defTabSz="866775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defTabSz="866775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defTabSz="866775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AA8704C5-D8C9-4ACF-9661-0556C5514E94}" type="slidenum">
              <a:rPr lang="it-IT" sz="1100"/>
              <a:pPr algn="r" eaLnBrk="1" hangingPunct="1">
                <a:spcBef>
                  <a:spcPct val="50000"/>
                </a:spcBef>
              </a:pPr>
              <a:t>5</a:t>
            </a:fld>
            <a:endParaRPr lang="it-IT" sz="1100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90" tIns="43745" rIns="87490" bIns="43745" anchor="b"/>
          <a:lstStyle>
            <a:lvl1pPr defTabSz="874713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defTabSz="874713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defTabSz="874713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defTabSz="874713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defTabSz="874713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9FC63237-483D-46D8-9F73-4CC338E7CBE9}" type="slidenum">
              <a:rPr lang="it-IT" sz="1100" b="1"/>
              <a:pPr algn="r" eaLnBrk="1" hangingPunct="1">
                <a:spcBef>
                  <a:spcPct val="50000"/>
                </a:spcBef>
              </a:pPr>
              <a:t>5</a:t>
            </a:fld>
            <a:endParaRPr lang="it-IT" sz="1100" b="1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90" tIns="43745" rIns="87490" bIns="43745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0422" name="Slide Number Placeholder 1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defTabSz="866775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defTabSz="866775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defTabSz="866775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defTabSz="866775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6E338C85-2396-407C-9965-2DD5AE88FF40}" type="slidenum">
              <a:rPr lang="it-IT" sz="1100" smtClean="0">
                <a:latin typeface="Arial" charset="0"/>
              </a:rPr>
              <a:pPr eaLnBrk="1" hangingPunct="1">
                <a:defRPr/>
              </a:pPr>
              <a:t>5</a:t>
            </a:fld>
            <a:endParaRPr lang="it-IT" sz="11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107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4144963" y="9118600"/>
            <a:ext cx="31686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718" tIns="43359" rIns="86718" bIns="43359" anchor="b"/>
          <a:lstStyle>
            <a:lvl1pPr defTabSz="866775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defTabSz="866775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defTabSz="866775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defTabSz="866775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defTabSz="866775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AA8704C5-D8C9-4ACF-9661-0556C5514E94}" type="slidenum">
              <a:rPr lang="it-IT" sz="1100"/>
              <a:pPr algn="r" eaLnBrk="1" hangingPunct="1">
                <a:spcBef>
                  <a:spcPct val="50000"/>
                </a:spcBef>
              </a:pPr>
              <a:t>6</a:t>
            </a:fld>
            <a:endParaRPr lang="it-IT" sz="1100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90" tIns="43745" rIns="87490" bIns="43745" anchor="b"/>
          <a:lstStyle>
            <a:lvl1pPr defTabSz="874713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defTabSz="874713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defTabSz="874713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defTabSz="874713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defTabSz="874713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9FC63237-483D-46D8-9F73-4CC338E7CBE9}" type="slidenum">
              <a:rPr lang="it-IT" sz="1100" b="1"/>
              <a:pPr algn="r" eaLnBrk="1" hangingPunct="1">
                <a:spcBef>
                  <a:spcPct val="50000"/>
                </a:spcBef>
              </a:pPr>
              <a:t>6</a:t>
            </a:fld>
            <a:endParaRPr lang="it-IT" sz="1100" b="1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90" tIns="43745" rIns="87490" bIns="43745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60422" name="Slide Number Placeholder 1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6775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defTabSz="866775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defTabSz="866775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defTabSz="866775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defTabSz="866775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6E338C85-2396-407C-9965-2DD5AE88FF40}" type="slidenum">
              <a:rPr lang="it-IT" sz="1100" smtClean="0">
                <a:latin typeface="Arial" charset="0"/>
              </a:rPr>
              <a:pPr eaLnBrk="1" hangingPunct="1">
                <a:defRPr/>
              </a:pPr>
              <a:t>6</a:t>
            </a:fld>
            <a:endParaRPr lang="it-IT" sz="11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204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 userDrawn="1"/>
        </p:nvSpPr>
        <p:spPr bwMode="auto">
          <a:xfrm>
            <a:off x="79375" y="6580188"/>
            <a:ext cx="21605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it-IT" sz="1000" b="1" dirty="0" smtClean="0">
                <a:solidFill>
                  <a:srgbClr val="000000"/>
                </a:solidFill>
                <a:cs typeface="Arial" pitchFamily="34" charset="0"/>
              </a:rPr>
              <a:t>www.dabpumps.com</a:t>
            </a:r>
            <a:endParaRPr lang="it-IT" sz="16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 userDrawn="1"/>
        </p:nvSpPr>
        <p:spPr>
          <a:xfrm>
            <a:off x="6988175" y="6573838"/>
            <a:ext cx="2133600" cy="22860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9AB3447-3DE2-4A80-928D-9A6FC8C0BDFF}" type="slidenum">
              <a:rPr lang="it-IT" sz="1000" b="1" smtClean="0">
                <a:solidFill>
                  <a:srgbClr val="000000"/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540500"/>
            <a:ext cx="9144000" cy="0"/>
          </a:xfrm>
          <a:prstGeom prst="line">
            <a:avLst/>
          </a:prstGeom>
          <a:ln w="254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145773"/>
            <a:ext cx="9144000" cy="468000"/>
          </a:xfrm>
          <a:prstGeom prst="rect">
            <a:avLst/>
          </a:prstGeom>
          <a:solidFill>
            <a:srgbClr val="004614"/>
          </a:solidFill>
          <a:ln>
            <a:solidFill>
              <a:srgbClr val="004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Picture 6" descr="DAB_LOG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860" y="74062"/>
            <a:ext cx="2520280" cy="81738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093296"/>
            <a:ext cx="9144000" cy="468000"/>
          </a:xfrm>
          <a:prstGeom prst="rect">
            <a:avLst/>
          </a:prstGeom>
          <a:solidFill>
            <a:srgbClr val="004614"/>
          </a:solidFill>
          <a:ln>
            <a:solidFill>
              <a:srgbClr val="0046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60461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79375" y="6580188"/>
            <a:ext cx="21605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it-IT" sz="1000" b="1" dirty="0" smtClean="0">
                <a:solidFill>
                  <a:srgbClr val="000000"/>
                </a:solidFill>
                <a:cs typeface="Arial" pitchFamily="34" charset="0"/>
              </a:rPr>
              <a:t>www.dabpumps.com</a:t>
            </a:r>
            <a:endParaRPr lang="it-IT" sz="16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Slide Number Placeholder 2"/>
          <p:cNvSpPr>
            <a:spLocks noGrp="1"/>
          </p:cNvSpPr>
          <p:nvPr userDrawn="1"/>
        </p:nvSpPr>
        <p:spPr>
          <a:xfrm>
            <a:off x="6988175" y="6573838"/>
            <a:ext cx="2133600" cy="22860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9AB3447-3DE2-4A80-928D-9A6FC8C0BDFF}" type="slidenum">
              <a:rPr lang="it-IT" sz="1000" b="1" smtClean="0">
                <a:solidFill>
                  <a:srgbClr val="000000"/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540500"/>
            <a:ext cx="9144000" cy="0"/>
          </a:xfrm>
          <a:prstGeom prst="line">
            <a:avLst/>
          </a:prstGeom>
          <a:ln w="254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0850" y="6588125"/>
            <a:ext cx="622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0" y="145773"/>
            <a:ext cx="9144000" cy="468000"/>
          </a:xfrm>
          <a:prstGeom prst="rect">
            <a:avLst/>
          </a:prstGeom>
          <a:solidFill>
            <a:srgbClr val="004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022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_presprod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5118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 userDrawn="1"/>
        </p:nvSpPr>
        <p:spPr>
          <a:xfrm>
            <a:off x="0" y="145773"/>
            <a:ext cx="9144000" cy="468000"/>
          </a:xfrm>
          <a:prstGeom prst="rect">
            <a:avLst/>
          </a:prstGeom>
          <a:solidFill>
            <a:srgbClr val="004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Picture 8" descr="DAB_LOGO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860" y="74062"/>
            <a:ext cx="2520280" cy="81738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093296"/>
            <a:ext cx="9144000" cy="468000"/>
          </a:xfrm>
          <a:prstGeom prst="rect">
            <a:avLst/>
          </a:prstGeom>
          <a:solidFill>
            <a:srgbClr val="0046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</p:txBody>
      </p:sp>
      <p:sp>
        <p:nvSpPr>
          <p:cNvPr id="12" name="Text Box 7"/>
          <p:cNvSpPr txBox="1">
            <a:spLocks noChangeArrowheads="1"/>
          </p:cNvSpPr>
          <p:nvPr userDrawn="1"/>
        </p:nvSpPr>
        <p:spPr bwMode="auto">
          <a:xfrm>
            <a:off x="79375" y="6580188"/>
            <a:ext cx="21605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it-IT" sz="1000" b="1" dirty="0" smtClean="0">
                <a:solidFill>
                  <a:srgbClr val="000000"/>
                </a:solidFill>
                <a:cs typeface="Arial" pitchFamily="34" charset="0"/>
              </a:rPr>
              <a:t>www.dabpumps.com</a:t>
            </a:r>
            <a:endParaRPr lang="it-IT" sz="16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Slide Number Placeholder 2"/>
          <p:cNvSpPr>
            <a:spLocks noGrp="1"/>
          </p:cNvSpPr>
          <p:nvPr userDrawn="1"/>
        </p:nvSpPr>
        <p:spPr>
          <a:xfrm>
            <a:off x="6988175" y="6573838"/>
            <a:ext cx="2133600" cy="228600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9AB3447-3DE2-4A80-928D-9A6FC8C0BDFF}" type="slidenum">
              <a:rPr lang="it-IT" sz="1000" b="1" smtClean="0">
                <a:solidFill>
                  <a:srgbClr val="000000"/>
                </a:solidFill>
                <a:cs typeface="Arial" pitchFamily="34" charset="0"/>
              </a:rPr>
              <a:pPr algn="r">
                <a:defRPr/>
              </a:pPr>
              <a:t>‹#›</a:t>
            </a:fld>
            <a:endParaRPr lang="it-IT" sz="10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 userDrawn="1"/>
        </p:nvSpPr>
        <p:spPr bwMode="auto">
          <a:xfrm>
            <a:off x="79375" y="662658"/>
            <a:ext cx="19431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it-IT" sz="1000" b="1" dirty="0">
                <a:latin typeface="Arial" charset="0"/>
              </a:rPr>
              <a:t>© DAB PUMPS S.p.A.</a:t>
            </a:r>
          </a:p>
        </p:txBody>
      </p:sp>
    </p:spTree>
    <p:extLst>
      <p:ext uri="{BB962C8B-B14F-4D97-AF65-F5344CB8AC3E}">
        <p14:creationId xmlns:p14="http://schemas.microsoft.com/office/powerpoint/2010/main" val="511826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5084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47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005263" y="6553200"/>
            <a:ext cx="113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829104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68" r:id="rId4"/>
    <p:sldLayoutId id="2147483672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30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02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74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46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it/url?sa=i&amp;rct=j&amp;q=&amp;esrc=s&amp;frm=1&amp;source=images&amp;cd=&amp;cad=rja&amp;docid=SKH3pv4NuEv4QM&amp;tbnid=Gu13w4ohF5rxlM:&amp;ved=0CAUQjRw&amp;url=http://www.faac.it/ita/press-room/news/dettaglio-news/a140-air-energy-saving.html&amp;ei=HnbJUcXANsPsPKHMgbgK&amp;bvm=bv.48293060,d.ZWU&amp;psig=AFQjCNGFjwCDT0E2OPrnnfopJ-kaP6b_UQ&amp;ust=1372243751490476" TargetMode="External"/><Relationship Id="rId5" Type="http://schemas.openxmlformats.org/officeDocument/2006/relationships/image" Target="../media/image57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0.jpeg"/><Relationship Id="rId5" Type="http://schemas.openxmlformats.org/officeDocument/2006/relationships/image" Target="../media/image61.png"/><Relationship Id="rId10" Type="http://schemas.openxmlformats.org/officeDocument/2006/relationships/hyperlink" Target="http://www.google.it/url?sa=i&amp;rct=j&amp;q=&amp;esrc=s&amp;frm=1&amp;source=images&amp;cd=&amp;cad=rja&amp;docid=SKH3pv4NuEv4QM&amp;tbnid=Gu13w4ohF5rxlM:&amp;ved=0CAUQjRw&amp;url=http://www.faac.it/ita/press-room/news/dettaglio-news/a140-air-energy-saving.html&amp;ei=HnbJUcXANsPsPKHMgbgK&amp;bvm=bv.48293060,d.ZWU&amp;psig=AFQjCNGFjwCDT0E2OPrnnfopJ-kaP6b_UQ&amp;ust=1372243751490476" TargetMode="External"/><Relationship Id="rId4" Type="http://schemas.openxmlformats.org/officeDocument/2006/relationships/image" Target="../media/image57.png"/><Relationship Id="rId9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2.jpeg"/><Relationship Id="rId7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75.png"/><Relationship Id="rId4" Type="http://schemas.openxmlformats.org/officeDocument/2006/relationships/image" Target="../media/image73.png"/><Relationship Id="rId9" Type="http://schemas.openxmlformats.org/officeDocument/2006/relationships/image" Target="../media/image7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jpeg"/><Relationship Id="rId10" Type="http://schemas.openxmlformats.org/officeDocument/2006/relationships/image" Target="../media/image18.gif"/><Relationship Id="rId4" Type="http://schemas.openxmlformats.org/officeDocument/2006/relationships/image" Target="../media/image10.png"/><Relationship Id="rId9" Type="http://schemas.openxmlformats.org/officeDocument/2006/relationships/image" Target="../media/image1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33.png"/><Relationship Id="rId7" Type="http://schemas.openxmlformats.org/officeDocument/2006/relationships/image" Target="../media/image82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74.png"/><Relationship Id="rId4" Type="http://schemas.openxmlformats.org/officeDocument/2006/relationships/image" Target="../media/image75.png"/><Relationship Id="rId9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jpe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0"/>
          <p:cNvSpPr txBox="1">
            <a:spLocks noChangeArrowheads="1"/>
          </p:cNvSpPr>
          <p:nvPr/>
        </p:nvSpPr>
        <p:spPr bwMode="auto">
          <a:xfrm>
            <a:off x="2729790" y="5551572"/>
            <a:ext cx="4103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1800" dirty="0" smtClean="0"/>
              <a:t>ACCESSORIES &amp; KIT</a:t>
            </a:r>
            <a:endParaRPr lang="it-IT" sz="1800" dirty="0"/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9553" y="4830847"/>
            <a:ext cx="282416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87624" y="1634414"/>
            <a:ext cx="1487254" cy="2825250"/>
            <a:chOff x="2022490" y="1634414"/>
            <a:chExt cx="1487254" cy="28252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490" y="2002799"/>
              <a:ext cx="1487254" cy="2456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 descr="C:\Users\acr\Desktop\e.sywall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5177" y="1634414"/>
              <a:ext cx="1072975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779912" y="1598414"/>
            <a:ext cx="1374907" cy="2735545"/>
            <a:chOff x="3959951" y="1598414"/>
            <a:chExt cx="1374907" cy="2735545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9951" y="2128505"/>
              <a:ext cx="1374907" cy="2205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 descr="C:\Users\acr\Desktop\e.sydock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1386" y="1598414"/>
              <a:ext cx="1214435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012160" y="1634414"/>
            <a:ext cx="2477502" cy="2728002"/>
            <a:chOff x="5766906" y="1634414"/>
            <a:chExt cx="2477502" cy="272800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906" y="2100047"/>
              <a:ext cx="2477502" cy="2262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C:\Users\acr\Desktop\e.sytwin.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442" y="1634414"/>
              <a:ext cx="1193043" cy="1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" y="188913"/>
            <a:ext cx="8928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e.sydock </a:t>
            </a:r>
            <a:r>
              <a:rPr lang="it-IT" sz="2400" b="1" i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hydraulic connection fixing</a:t>
            </a:r>
            <a:endParaRPr lang="it-IT" sz="2400" b="1" i="1" cap="sm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2588499" cy="19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25" b="1676"/>
          <a:stretch/>
        </p:blipFill>
        <p:spPr bwMode="auto">
          <a:xfrm>
            <a:off x="3300929" y="919319"/>
            <a:ext cx="2351191" cy="3060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ttangolo 1"/>
          <p:cNvSpPr>
            <a:spLocks noChangeArrowheads="1"/>
          </p:cNvSpPr>
          <p:nvPr/>
        </p:nvSpPr>
        <p:spPr bwMode="auto">
          <a:xfrm>
            <a:off x="107504" y="4437112"/>
            <a:ext cx="49907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it-IT" sz="1400" b="1" i="1" dirty="0">
                <a:latin typeface="+mn-lt"/>
                <a:cs typeface="Arial" charset="0"/>
              </a:rPr>
              <a:t> </a:t>
            </a:r>
            <a:r>
              <a:rPr lang="it-IT" sz="1400" b="1" i="1" dirty="0" smtClean="0">
                <a:latin typeface="+mn-lt"/>
                <a:cs typeface="Arial" charset="0"/>
              </a:rPr>
              <a:t>        </a:t>
            </a:r>
            <a:r>
              <a:rPr lang="en-US" sz="1400" b="1" i="1" dirty="0" smtClean="0">
                <a:latin typeface="+mn-lt"/>
                <a:cs typeface="Arial" charset="0"/>
              </a:rPr>
              <a:t>WARNING: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1400" b="1" i="1" dirty="0" smtClean="0">
                <a:latin typeface="+mn-lt"/>
                <a:cs typeface="Arial" charset="0"/>
              </a:rPr>
              <a:t>Use </a:t>
            </a:r>
            <a:r>
              <a:rPr lang="en-US" sz="1400" b="1" i="1" dirty="0">
                <a:latin typeface="+mn-lt"/>
                <a:cs typeface="Arial" charset="0"/>
              </a:rPr>
              <a:t>the quick guide during the installation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1400" b="1" i="1" dirty="0" smtClean="0">
                <a:latin typeface="+mn-lt"/>
                <a:cs typeface="Arial" charset="0"/>
              </a:rPr>
              <a:t>Pay </a:t>
            </a:r>
            <a:r>
              <a:rPr lang="en-US" sz="1400" b="1" i="1" dirty="0">
                <a:latin typeface="+mn-lt"/>
                <a:cs typeface="Arial" charset="0"/>
              </a:rPr>
              <a:t>attention on the correct position of all </a:t>
            </a:r>
            <a:r>
              <a:rPr lang="en-US" sz="1400" b="1" i="1" dirty="0" err="1">
                <a:latin typeface="+mn-lt"/>
                <a:cs typeface="Arial" charset="0"/>
              </a:rPr>
              <a:t>o-rings</a:t>
            </a:r>
            <a:endParaRPr lang="en-US" sz="1400" b="1" i="1" dirty="0">
              <a:latin typeface="+mn-lt"/>
              <a:cs typeface="Arial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1400" b="1" i="1" dirty="0" smtClean="0">
                <a:latin typeface="+mn-lt"/>
                <a:cs typeface="Arial" charset="0"/>
              </a:rPr>
              <a:t>Grease all </a:t>
            </a:r>
            <a:r>
              <a:rPr lang="en-US" sz="1400" b="1" i="1" dirty="0" err="1" smtClean="0">
                <a:latin typeface="+mn-lt"/>
                <a:cs typeface="Arial" charset="0"/>
              </a:rPr>
              <a:t>o-rings</a:t>
            </a:r>
            <a:r>
              <a:rPr lang="en-US" sz="1400" b="1" i="1" dirty="0">
                <a:latin typeface="+mn-lt"/>
                <a:cs typeface="Arial" charset="0"/>
              </a:rPr>
              <a:t> before placing </a:t>
            </a:r>
            <a:r>
              <a:rPr lang="en-US" sz="1400" b="1" i="1" dirty="0" smtClean="0">
                <a:latin typeface="+mn-lt"/>
                <a:cs typeface="Arial" charset="0"/>
              </a:rPr>
              <a:t>them</a:t>
            </a:r>
            <a:endParaRPr lang="it-IT" sz="1400" b="1" i="1" dirty="0">
              <a:latin typeface="+mn-lt"/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526536"/>
            <a:ext cx="3984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8601" y="919319"/>
            <a:ext cx="2041831" cy="3060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630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950" y="188913"/>
            <a:ext cx="8928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e.sytwin </a:t>
            </a:r>
            <a:r>
              <a:rPr lang="it-IT" sz="2400" b="1" i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booster set</a:t>
            </a:r>
            <a:endParaRPr lang="it-IT" sz="2400" b="1" i="1" cap="sm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1313" y="1340768"/>
            <a:ext cx="3052615" cy="58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13" t="13250" r="18927" b="4850"/>
          <a:stretch/>
        </p:blipFill>
        <p:spPr>
          <a:xfrm>
            <a:off x="5169546" y="1405433"/>
            <a:ext cx="3722934" cy="43998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36" t="18715" r="7577" b="158"/>
          <a:stretch/>
        </p:blipFill>
        <p:spPr>
          <a:xfrm>
            <a:off x="64992" y="2852936"/>
            <a:ext cx="4957142" cy="29059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950" y="3201357"/>
            <a:ext cx="835835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smtClean="0">
                <a:latin typeface="+mn-lt"/>
              </a:rPr>
              <a:t>Pump </a:t>
            </a:r>
            <a:r>
              <a:rPr lang="en-US" sz="1400" dirty="0">
                <a:latin typeface="+mn-lt"/>
              </a:rPr>
              <a:t>set made up of </a:t>
            </a:r>
            <a:r>
              <a:rPr lang="en-US" sz="1400" dirty="0" smtClean="0">
                <a:latin typeface="+mn-lt"/>
              </a:rPr>
              <a:t>two </a:t>
            </a:r>
            <a:r>
              <a:rPr lang="en-US" sz="1400" dirty="0">
                <a:latin typeface="+mn-lt"/>
              </a:rPr>
              <a:t>pumps whose deliveries all flow into a common </a:t>
            </a:r>
            <a:r>
              <a:rPr lang="en-US" sz="1400" dirty="0" smtClean="0">
                <a:latin typeface="+mn-lt"/>
              </a:rPr>
              <a:t>manifold (pumps in parallel). </a:t>
            </a:r>
          </a:p>
          <a:p>
            <a:pPr>
              <a:lnSpc>
                <a:spcPct val="150000"/>
              </a:lnSpc>
            </a:pPr>
            <a:endParaRPr lang="en-US" sz="14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400" b="1" i="1" dirty="0" smtClean="0">
                <a:latin typeface="+mn-lt"/>
              </a:rPr>
              <a:t>Advantages:</a:t>
            </a:r>
            <a:endParaRPr lang="en-US" sz="1400" b="1" i="1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+mn-lt"/>
              </a:rPr>
              <a:t>Increasing </a:t>
            </a:r>
            <a:r>
              <a:rPr lang="en-US" sz="1400" dirty="0">
                <a:latin typeface="+mn-lt"/>
              </a:rPr>
              <a:t>hydraulic performance in comparison with a single device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+mn-lt"/>
              </a:rPr>
              <a:t>Ensuring </a:t>
            </a:r>
            <a:r>
              <a:rPr lang="en-US" sz="1400" dirty="0">
                <a:latin typeface="+mn-lt"/>
              </a:rPr>
              <a:t>continuity of operation in the event of a device developing a fault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+mn-lt"/>
              </a:rPr>
              <a:t>Sharing </a:t>
            </a:r>
            <a:r>
              <a:rPr lang="en-US" sz="1400" dirty="0">
                <a:latin typeface="+mn-lt"/>
              </a:rPr>
              <a:t>out the maximum </a:t>
            </a:r>
            <a:r>
              <a:rPr lang="en-US" sz="1400" dirty="0" smtClean="0">
                <a:latin typeface="+mn-lt"/>
              </a:rPr>
              <a:t>power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14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400" b="1" i="1" dirty="0" smtClean="0">
                <a:latin typeface="+mn-lt"/>
              </a:rPr>
              <a:t>Wireless communication:</a:t>
            </a:r>
            <a:endParaRPr lang="en-US" sz="1400" b="1" i="1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+mn-lt"/>
              </a:rPr>
              <a:t>Modules communicate each other without any cable, just using the wireless connection unit  placed on the </a:t>
            </a:r>
            <a:r>
              <a:rPr lang="en-US" sz="1400" dirty="0" smtClean="0">
                <a:latin typeface="+mn-lt"/>
              </a:rPr>
              <a:t>inverter.</a:t>
            </a:r>
            <a:endParaRPr lang="en-US" sz="1400" dirty="0">
              <a:latin typeface="+mn-lt"/>
            </a:endParaRPr>
          </a:p>
        </p:txBody>
      </p:sp>
      <p:pic>
        <p:nvPicPr>
          <p:cNvPr id="40962" name="Picture 7" descr="C:\Users\rto\Desktop\Surface Pump System\Immagini per Presentazione\02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2636" y="559515"/>
            <a:ext cx="2559644" cy="2804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721696"/>
            <a:ext cx="2448272" cy="2479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950" y="188913"/>
            <a:ext cx="8928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e.sytwin </a:t>
            </a:r>
            <a:r>
              <a:rPr lang="it-IT" sz="2400" b="1" i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booster set</a:t>
            </a:r>
            <a:endParaRPr lang="it-IT" sz="2400" b="1" i="1" cap="sm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0586" y="5889105"/>
            <a:ext cx="617918" cy="63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801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950" y="188913"/>
            <a:ext cx="8928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e.sytwin </a:t>
            </a:r>
            <a:r>
              <a:rPr lang="it-IT" sz="2400" b="1" i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booster set</a:t>
            </a:r>
            <a:endParaRPr lang="it-IT" sz="2400" b="1" i="1" cap="sm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7" y="1124744"/>
            <a:ext cx="5083888" cy="496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994" y="3855646"/>
            <a:ext cx="3819964" cy="222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994" y="1412776"/>
            <a:ext cx="3815699" cy="219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308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asellaDiTesto 3"/>
          <p:cNvSpPr txBox="1">
            <a:spLocks noChangeArrowheads="1"/>
          </p:cNvSpPr>
          <p:nvPr/>
        </p:nvSpPr>
        <p:spPr bwMode="auto">
          <a:xfrm>
            <a:off x="214313" y="5241925"/>
            <a:ext cx="8858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Performance curves of the complete e.sytwin unit including all the 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(for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vessel, heat sink, inverter controllers, check valve, flow and pressure sensors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950" y="188913"/>
            <a:ext cx="8928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e.sytwin </a:t>
            </a:r>
            <a:r>
              <a:rPr lang="it-IT" sz="2400" b="1" i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performance</a:t>
            </a:r>
            <a:endParaRPr lang="it-IT" sz="2400" b="1" i="1" cap="sm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905" y="890587"/>
            <a:ext cx="68770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8529" y="2428875"/>
            <a:ext cx="180498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CasellaDiTesto 12"/>
          <p:cNvSpPr txBox="1">
            <a:spLocks noChangeArrowheads="1"/>
          </p:cNvSpPr>
          <p:nvPr/>
        </p:nvSpPr>
        <p:spPr bwMode="auto">
          <a:xfrm>
            <a:off x="7840091" y="2439988"/>
            <a:ext cx="12684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 i="1"/>
              <a:t>2 Pump Full Speed</a:t>
            </a:r>
          </a:p>
        </p:txBody>
      </p:sp>
    </p:spTree>
    <p:extLst>
      <p:ext uri="{BB962C8B-B14F-4D97-AF65-F5344CB8AC3E}">
        <p14:creationId xmlns:p14="http://schemas.microsoft.com/office/powerpoint/2010/main" val="3109327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afico 2"/>
          <p:cNvGraphicFramePr/>
          <p:nvPr>
            <p:extLst>
              <p:ext uri="{D42A27DB-BD31-4B8C-83A1-F6EECF244321}">
                <p14:modId xmlns:p14="http://schemas.microsoft.com/office/powerpoint/2010/main" val="816765959"/>
              </p:ext>
            </p:extLst>
          </p:nvPr>
        </p:nvGraphicFramePr>
        <p:xfrm>
          <a:off x="179512" y="764704"/>
          <a:ext cx="63001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vale 9"/>
          <p:cNvSpPr/>
          <p:nvPr/>
        </p:nvSpPr>
        <p:spPr>
          <a:xfrm>
            <a:off x="3127375" y="2514476"/>
            <a:ext cx="171450" cy="142875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2" name="Connettore 2 11"/>
          <p:cNvCxnSpPr>
            <a:endCxn id="27" idx="6"/>
          </p:cNvCxnSpPr>
          <p:nvPr/>
        </p:nvCxnSpPr>
        <p:spPr>
          <a:xfrm flipH="1">
            <a:off x="3289300" y="2492251"/>
            <a:ext cx="3154363" cy="180975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CasellaDiTesto 3"/>
          <p:cNvSpPr txBox="1">
            <a:spLocks noChangeArrowheads="1"/>
          </p:cNvSpPr>
          <p:nvPr/>
        </p:nvSpPr>
        <p:spPr bwMode="auto">
          <a:xfrm>
            <a:off x="6345238" y="1723901"/>
            <a:ext cx="277177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it-IT" b="1"/>
              <a:t>2200 Watt at 4 bar </a:t>
            </a:r>
            <a:br>
              <a:rPr lang="it-IT" b="1"/>
            </a:br>
            <a:r>
              <a:rPr lang="it-IT" b="1"/>
              <a:t>1860 Watt at 3 bar </a:t>
            </a:r>
            <a:br>
              <a:rPr lang="it-IT" b="1"/>
            </a:br>
            <a:r>
              <a:rPr lang="it-IT" b="1"/>
              <a:t>1800 Watt at 2,5 bar</a:t>
            </a:r>
            <a:br>
              <a:rPr lang="it-IT" b="1"/>
            </a:br>
            <a:r>
              <a:rPr lang="it-IT" b="1"/>
              <a:t>with 8 X  	           Open </a:t>
            </a:r>
            <a:r>
              <a:rPr lang="it-IT" b="1" i="1"/>
              <a:t>(96 l/min)</a:t>
            </a:r>
          </a:p>
        </p:txBody>
      </p:sp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4850" y="2577976"/>
            <a:ext cx="72072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Connettore 1 28"/>
          <p:cNvCxnSpPr/>
          <p:nvPr/>
        </p:nvCxnSpPr>
        <p:spPr>
          <a:xfrm>
            <a:off x="3203575" y="2060451"/>
            <a:ext cx="0" cy="2592388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0775" y="5434013"/>
            <a:ext cx="476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CasellaDiTesto 17"/>
          <p:cNvSpPr txBox="1">
            <a:spLocks noChangeArrowheads="1"/>
          </p:cNvSpPr>
          <p:nvPr/>
        </p:nvSpPr>
        <p:spPr bwMode="auto">
          <a:xfrm>
            <a:off x="6072188" y="5764213"/>
            <a:ext cx="2338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dirty="0"/>
              <a:t>ENERGY SAVING  AREA</a:t>
            </a:r>
          </a:p>
        </p:txBody>
      </p:sp>
      <p:sp>
        <p:nvSpPr>
          <p:cNvPr id="15" name="Ovale 14"/>
          <p:cNvSpPr/>
          <p:nvPr/>
        </p:nvSpPr>
        <p:spPr>
          <a:xfrm>
            <a:off x="3105150" y="2204914"/>
            <a:ext cx="171450" cy="142875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Connettore 2 15"/>
          <p:cNvCxnSpPr>
            <a:endCxn id="15" idx="7"/>
          </p:cNvCxnSpPr>
          <p:nvPr/>
        </p:nvCxnSpPr>
        <p:spPr>
          <a:xfrm flipH="1">
            <a:off x="3251200" y="1917576"/>
            <a:ext cx="3121025" cy="307975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e 26"/>
          <p:cNvSpPr/>
          <p:nvPr/>
        </p:nvSpPr>
        <p:spPr>
          <a:xfrm>
            <a:off x="3117850" y="2601789"/>
            <a:ext cx="171450" cy="142875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8" name="Connettore 2 27"/>
          <p:cNvCxnSpPr>
            <a:endCxn id="10" idx="6"/>
          </p:cNvCxnSpPr>
          <p:nvPr/>
        </p:nvCxnSpPr>
        <p:spPr>
          <a:xfrm flipH="1">
            <a:off x="3298825" y="2204914"/>
            <a:ext cx="3144838" cy="38100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23" name="Group 23"/>
          <p:cNvGrpSpPr>
            <a:grpSpLocks/>
          </p:cNvGrpSpPr>
          <p:nvPr/>
        </p:nvGrpSpPr>
        <p:grpSpPr bwMode="auto">
          <a:xfrm>
            <a:off x="6388100" y="3428876"/>
            <a:ext cx="2560638" cy="1079500"/>
            <a:chOff x="6388422" y="4035425"/>
            <a:chExt cx="2561073" cy="1079500"/>
          </a:xfrm>
        </p:grpSpPr>
        <p:pic>
          <p:nvPicPr>
            <p:cNvPr id="17425" name="Picture 1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88422" y="4057650"/>
              <a:ext cx="1804988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6" name="CasellaDiTesto 13"/>
            <p:cNvSpPr txBox="1">
              <a:spLocks noChangeArrowheads="1"/>
            </p:cNvSpPr>
            <p:nvPr/>
          </p:nvSpPr>
          <p:spPr bwMode="auto">
            <a:xfrm>
              <a:off x="7459985" y="4035425"/>
              <a:ext cx="14895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i="1"/>
                <a:t>2 Pump Full Speed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07950" y="188913"/>
            <a:ext cx="8928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e.sytwin </a:t>
            </a:r>
            <a:r>
              <a:rPr lang="it-IT" sz="2400" b="1" i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energy saving</a:t>
            </a:r>
            <a:endParaRPr lang="it-IT" sz="2400" b="1" i="1" cap="sm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http://www.faac.it/uploads/pics/Logo_Energy_Saving_01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494" b="39013"/>
          <a:stretch/>
        </p:blipFill>
        <p:spPr bwMode="auto">
          <a:xfrm>
            <a:off x="35496" y="5947784"/>
            <a:ext cx="1866404" cy="51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tangolo 4"/>
          <p:cNvSpPr>
            <a:spLocks noChangeArrowheads="1"/>
          </p:cNvSpPr>
          <p:nvPr/>
        </p:nvSpPr>
        <p:spPr bwMode="auto">
          <a:xfrm>
            <a:off x="611560" y="4953942"/>
            <a:ext cx="52561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+mn-lt"/>
              </a:rPr>
              <a:t>Thanks to the Inverter technology, </a:t>
            </a:r>
            <a:r>
              <a:rPr lang="en-US" dirty="0" err="1">
                <a:latin typeface="+mn-lt"/>
              </a:rPr>
              <a:t>e.sybox</a:t>
            </a:r>
            <a:r>
              <a:rPr lang="en-US" dirty="0">
                <a:latin typeface="+mn-lt"/>
              </a:rPr>
              <a:t> draws only the necessary energy according to water requirements, thereby avoiding wastes and allowing considerable economic savings.</a:t>
            </a:r>
          </a:p>
        </p:txBody>
      </p:sp>
    </p:spTree>
    <p:extLst>
      <p:ext uri="{BB962C8B-B14F-4D97-AF65-F5344CB8AC3E}">
        <p14:creationId xmlns:p14="http://schemas.microsoft.com/office/powerpoint/2010/main" val="1697098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afico 2"/>
          <p:cNvGraphicFramePr/>
          <p:nvPr>
            <p:extLst>
              <p:ext uri="{D42A27DB-BD31-4B8C-83A1-F6EECF244321}">
                <p14:modId xmlns:p14="http://schemas.microsoft.com/office/powerpoint/2010/main" val="1654418961"/>
              </p:ext>
            </p:extLst>
          </p:nvPr>
        </p:nvGraphicFramePr>
        <p:xfrm>
          <a:off x="179512" y="764704"/>
          <a:ext cx="63001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Ovale 9"/>
          <p:cNvSpPr/>
          <p:nvPr/>
        </p:nvSpPr>
        <p:spPr>
          <a:xfrm>
            <a:off x="4630738" y="1628651"/>
            <a:ext cx="171450" cy="142875"/>
          </a:xfrm>
          <a:prstGeom prst="ellipse">
            <a:avLst/>
          </a:prstGeom>
          <a:noFill/>
          <a:ln w="15875"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2" name="Connettore 2 11"/>
          <p:cNvCxnSpPr>
            <a:endCxn id="27" idx="6"/>
          </p:cNvCxnSpPr>
          <p:nvPr/>
        </p:nvCxnSpPr>
        <p:spPr>
          <a:xfrm flipH="1" flipV="1">
            <a:off x="4797425" y="2006476"/>
            <a:ext cx="1574800" cy="198438"/>
          </a:xfrm>
          <a:prstGeom prst="straightConnector1">
            <a:avLst/>
          </a:prstGeom>
          <a:ln w="12700">
            <a:solidFill>
              <a:srgbClr val="0033C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>
            <a:off x="4711700" y="1341314"/>
            <a:ext cx="4763" cy="3311525"/>
          </a:xfrm>
          <a:prstGeom prst="line">
            <a:avLst/>
          </a:prstGeom>
          <a:ln w="15875">
            <a:solidFill>
              <a:srgbClr val="0033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0775" y="5434013"/>
            <a:ext cx="4762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CasellaDiTesto 17"/>
          <p:cNvSpPr txBox="1">
            <a:spLocks noChangeArrowheads="1"/>
          </p:cNvSpPr>
          <p:nvPr/>
        </p:nvSpPr>
        <p:spPr bwMode="auto">
          <a:xfrm>
            <a:off x="6072188" y="5764213"/>
            <a:ext cx="23383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/>
              <a:t>ENERGY SAVING  AREA</a:t>
            </a:r>
          </a:p>
        </p:txBody>
      </p:sp>
      <p:sp>
        <p:nvSpPr>
          <p:cNvPr id="15" name="Ovale 14"/>
          <p:cNvSpPr/>
          <p:nvPr/>
        </p:nvSpPr>
        <p:spPr>
          <a:xfrm>
            <a:off x="4640263" y="1344489"/>
            <a:ext cx="171450" cy="142875"/>
          </a:xfrm>
          <a:prstGeom prst="ellipse">
            <a:avLst/>
          </a:prstGeom>
          <a:noFill/>
          <a:ln w="15875"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" name="Connettore 2 15"/>
          <p:cNvCxnSpPr>
            <a:endCxn id="15" idx="7"/>
          </p:cNvCxnSpPr>
          <p:nvPr/>
        </p:nvCxnSpPr>
        <p:spPr>
          <a:xfrm flipH="1" flipV="1">
            <a:off x="4786313" y="1365126"/>
            <a:ext cx="1585912" cy="263525"/>
          </a:xfrm>
          <a:prstGeom prst="straightConnector1">
            <a:avLst/>
          </a:prstGeom>
          <a:ln w="12700">
            <a:solidFill>
              <a:srgbClr val="0033C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e 26"/>
          <p:cNvSpPr/>
          <p:nvPr/>
        </p:nvSpPr>
        <p:spPr>
          <a:xfrm>
            <a:off x="4625975" y="1935039"/>
            <a:ext cx="171450" cy="142875"/>
          </a:xfrm>
          <a:prstGeom prst="ellipse">
            <a:avLst/>
          </a:prstGeom>
          <a:noFill/>
          <a:ln w="15875">
            <a:solidFill>
              <a:srgbClr val="00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8" name="Connettore 2 27"/>
          <p:cNvCxnSpPr>
            <a:endCxn id="10" idx="6"/>
          </p:cNvCxnSpPr>
          <p:nvPr/>
        </p:nvCxnSpPr>
        <p:spPr>
          <a:xfrm flipH="1" flipV="1">
            <a:off x="4802188" y="1700089"/>
            <a:ext cx="1570037" cy="217487"/>
          </a:xfrm>
          <a:prstGeom prst="straightConnector1">
            <a:avLst/>
          </a:prstGeom>
          <a:ln w="12700">
            <a:solidFill>
              <a:srgbClr val="0033CC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445" name="Group 23"/>
          <p:cNvGrpSpPr>
            <a:grpSpLocks/>
          </p:cNvGrpSpPr>
          <p:nvPr/>
        </p:nvGrpSpPr>
        <p:grpSpPr bwMode="auto">
          <a:xfrm>
            <a:off x="6388100" y="3428876"/>
            <a:ext cx="2560638" cy="1079500"/>
            <a:chOff x="6388422" y="4035425"/>
            <a:chExt cx="2561073" cy="1079500"/>
          </a:xfrm>
        </p:grpSpPr>
        <p:pic>
          <p:nvPicPr>
            <p:cNvPr id="18457" name="Picture 1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88422" y="4057650"/>
              <a:ext cx="1804988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8" name="CasellaDiTesto 13"/>
            <p:cNvSpPr txBox="1">
              <a:spLocks noChangeArrowheads="1"/>
            </p:cNvSpPr>
            <p:nvPr/>
          </p:nvSpPr>
          <p:spPr bwMode="auto">
            <a:xfrm>
              <a:off x="7459985" y="4035425"/>
              <a:ext cx="148951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i="1"/>
                <a:t>2 Pump Full Speed</a:t>
              </a:r>
            </a:p>
          </p:txBody>
        </p:sp>
      </p:grpSp>
      <p:sp>
        <p:nvSpPr>
          <p:cNvPr id="18447" name="CasellaDiTesto 3"/>
          <p:cNvSpPr txBox="1">
            <a:spLocks noChangeArrowheads="1"/>
          </p:cNvSpPr>
          <p:nvPr/>
        </p:nvSpPr>
        <p:spPr bwMode="auto">
          <a:xfrm>
            <a:off x="6323013" y="1458789"/>
            <a:ext cx="292893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it-IT" b="1"/>
              <a:t>3190 Watt at 4 bar </a:t>
            </a:r>
            <a:br>
              <a:rPr lang="it-IT" b="1"/>
            </a:br>
            <a:r>
              <a:rPr lang="it-IT" b="1"/>
              <a:t>2800 Watt at 3 bar </a:t>
            </a:r>
            <a:br>
              <a:rPr lang="it-IT" b="1"/>
            </a:br>
            <a:r>
              <a:rPr lang="it-IT" b="1"/>
              <a:t>2440 Watt at 2,5 bar</a:t>
            </a:r>
            <a:br>
              <a:rPr lang="it-IT" b="1"/>
            </a:br>
            <a:r>
              <a:rPr lang="it-IT" b="1"/>
              <a:t>with 4 X</a:t>
            </a:r>
            <a:br>
              <a:rPr lang="it-IT" b="1"/>
            </a:br>
            <a:r>
              <a:rPr lang="it-IT" b="1"/>
              <a:t/>
            </a:r>
            <a:br>
              <a:rPr lang="it-IT" b="1"/>
            </a:br>
            <a:r>
              <a:rPr lang="it-IT" b="1"/>
              <a:t>	              Open </a:t>
            </a:r>
            <a:r>
              <a:rPr lang="it-IT" b="1" i="1"/>
              <a:t>(160 l/min)</a:t>
            </a:r>
          </a:p>
        </p:txBody>
      </p:sp>
      <p:grpSp>
        <p:nvGrpSpPr>
          <p:cNvPr id="18448" name="Gruppo 59"/>
          <p:cNvGrpSpPr>
            <a:grpSpLocks/>
          </p:cNvGrpSpPr>
          <p:nvPr/>
        </p:nvGrpSpPr>
        <p:grpSpPr bwMode="auto">
          <a:xfrm>
            <a:off x="7037388" y="2276351"/>
            <a:ext cx="2071687" cy="500063"/>
            <a:chOff x="6142288" y="1357297"/>
            <a:chExt cx="2461667" cy="642943"/>
          </a:xfrm>
        </p:grpSpPr>
        <p:pic>
          <p:nvPicPr>
            <p:cNvPr id="18449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65846" y="1357299"/>
              <a:ext cx="520864" cy="642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0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80539" y="1357297"/>
              <a:ext cx="478469" cy="642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1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142288" y="1374947"/>
              <a:ext cx="501414" cy="625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2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580057" y="1519224"/>
              <a:ext cx="135083" cy="123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3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151561" y="1500174"/>
              <a:ext cx="135083" cy="123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4" name="Picture 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794330" y="1428736"/>
              <a:ext cx="809625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5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794503" y="1496364"/>
              <a:ext cx="135083" cy="123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6" name="Picture 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8174380" y="1477314"/>
              <a:ext cx="135083" cy="123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Rettangolo 4"/>
          <p:cNvSpPr>
            <a:spLocks noChangeArrowheads="1"/>
          </p:cNvSpPr>
          <p:nvPr/>
        </p:nvSpPr>
        <p:spPr bwMode="auto">
          <a:xfrm>
            <a:off x="611560" y="4953942"/>
            <a:ext cx="52561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+mn-lt"/>
              </a:rPr>
              <a:t>Thanks to the Inverter technology, </a:t>
            </a:r>
            <a:r>
              <a:rPr lang="en-US" dirty="0" err="1">
                <a:latin typeface="+mn-lt"/>
              </a:rPr>
              <a:t>e.sybox</a:t>
            </a:r>
            <a:r>
              <a:rPr lang="en-US" dirty="0">
                <a:latin typeface="+mn-lt"/>
              </a:rPr>
              <a:t> draws only the necessary energy according to water requirements, thereby avoiding wastes and allowing considerable economic savings.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7950" y="188913"/>
            <a:ext cx="8928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e.sytwin </a:t>
            </a:r>
            <a:r>
              <a:rPr lang="it-IT" sz="2400" b="1" i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energy saving</a:t>
            </a:r>
            <a:endParaRPr lang="it-IT" sz="2400" b="1" i="1" cap="sm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 descr="http://www.faac.it/uploads/pics/Logo_Energy_Saving_01.jpg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494" b="39013"/>
          <a:stretch/>
        </p:blipFill>
        <p:spPr bwMode="auto">
          <a:xfrm>
            <a:off x="35496" y="5947784"/>
            <a:ext cx="1866404" cy="51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1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5" name="Gruppo 43"/>
          <p:cNvGrpSpPr>
            <a:grpSpLocks/>
          </p:cNvGrpSpPr>
          <p:nvPr/>
        </p:nvGrpSpPr>
        <p:grpSpPr bwMode="auto">
          <a:xfrm>
            <a:off x="214313" y="844550"/>
            <a:ext cx="3786187" cy="2676231"/>
            <a:chOff x="428596" y="857232"/>
            <a:chExt cx="3857625" cy="2676245"/>
          </a:xfrm>
        </p:grpSpPr>
        <p:pic>
          <p:nvPicPr>
            <p:cNvPr id="44055" name="Picture 3" descr="C:\Users\rto\Desktop\Surface Pump System\Immagini per Presentazione\twin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57356" y="1117830"/>
              <a:ext cx="2357454" cy="202541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4056" name="CasellaDiTesto 6"/>
            <p:cNvSpPr txBox="1">
              <a:spLocks noChangeArrowheads="1"/>
            </p:cNvSpPr>
            <p:nvPr/>
          </p:nvSpPr>
          <p:spPr bwMode="auto">
            <a:xfrm>
              <a:off x="428596" y="3071810"/>
              <a:ext cx="3857625" cy="46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b="1">
                  <a:latin typeface="+mn-lt"/>
                </a:rPr>
                <a:t>Caps to discharge the system in case of maintenance/removal of the e.sybox</a:t>
              </a:r>
            </a:p>
          </p:txBody>
        </p:sp>
        <p:sp>
          <p:nvSpPr>
            <p:cNvPr id="44057" name="CasellaDiTesto 6"/>
            <p:cNvSpPr txBox="1">
              <a:spLocks noChangeArrowheads="1"/>
            </p:cNvSpPr>
            <p:nvPr/>
          </p:nvSpPr>
          <p:spPr bwMode="auto">
            <a:xfrm>
              <a:off x="428596" y="857232"/>
              <a:ext cx="2000264" cy="46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b="1">
                  <a:latin typeface="+mn-lt"/>
                </a:rPr>
                <a:t>Delivery &amp; Suction Unions</a:t>
              </a:r>
            </a:p>
          </p:txBody>
        </p:sp>
        <p:cxnSp>
          <p:nvCxnSpPr>
            <p:cNvPr id="17" name="Connettore 2 16"/>
            <p:cNvCxnSpPr/>
            <p:nvPr/>
          </p:nvCxnSpPr>
          <p:spPr>
            <a:xfrm flipV="1">
              <a:off x="1714471" y="2500304"/>
              <a:ext cx="786082" cy="64294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flipV="1">
              <a:off x="1785639" y="2643180"/>
              <a:ext cx="1072372" cy="50006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/>
            <p:nvPr/>
          </p:nvCxnSpPr>
          <p:spPr>
            <a:xfrm>
              <a:off x="1357014" y="1285859"/>
              <a:ext cx="1001203" cy="857255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/>
            <p:cNvCxnSpPr/>
            <p:nvPr/>
          </p:nvCxnSpPr>
          <p:spPr>
            <a:xfrm>
              <a:off x="1357014" y="1285859"/>
              <a:ext cx="1500996" cy="928693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36" name="Gruppo 69"/>
          <p:cNvGrpSpPr>
            <a:grpSpLocks/>
          </p:cNvGrpSpPr>
          <p:nvPr/>
        </p:nvGrpSpPr>
        <p:grpSpPr bwMode="auto">
          <a:xfrm>
            <a:off x="6424613" y="1062038"/>
            <a:ext cx="1933575" cy="2448251"/>
            <a:chOff x="6000760" y="1043626"/>
            <a:chExt cx="1934238" cy="2448034"/>
          </a:xfrm>
        </p:grpSpPr>
        <p:pic>
          <p:nvPicPr>
            <p:cNvPr id="44051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72198" y="1043626"/>
              <a:ext cx="1862800" cy="20154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4052" name="CasellaDiTesto 6"/>
            <p:cNvSpPr txBox="1">
              <a:spLocks noChangeArrowheads="1"/>
            </p:cNvSpPr>
            <p:nvPr/>
          </p:nvSpPr>
          <p:spPr bwMode="auto">
            <a:xfrm>
              <a:off x="6000760" y="3214686"/>
              <a:ext cx="1143008" cy="276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it-IT" b="1">
                  <a:latin typeface="+mn-lt"/>
                </a:rPr>
                <a:t>Side caps</a:t>
              </a:r>
            </a:p>
          </p:txBody>
        </p:sp>
        <p:cxnSp>
          <p:nvCxnSpPr>
            <p:cNvPr id="39" name="Connettore 2 38"/>
            <p:cNvCxnSpPr/>
            <p:nvPr/>
          </p:nvCxnSpPr>
          <p:spPr>
            <a:xfrm rot="5400000" flipH="1" flipV="1">
              <a:off x="6258196" y="2730926"/>
              <a:ext cx="800029" cy="28584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2 39"/>
            <p:cNvCxnSpPr/>
            <p:nvPr/>
          </p:nvCxnSpPr>
          <p:spPr>
            <a:xfrm rot="5400000" flipH="1" flipV="1">
              <a:off x="6521036" y="2591986"/>
              <a:ext cx="888921" cy="50023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37" name="Gruppo 52"/>
          <p:cNvGrpSpPr>
            <a:grpSpLocks/>
          </p:cNvGrpSpPr>
          <p:nvPr/>
        </p:nvGrpSpPr>
        <p:grpSpPr bwMode="auto">
          <a:xfrm>
            <a:off x="71438" y="3857625"/>
            <a:ext cx="4064000" cy="2407064"/>
            <a:chOff x="500034" y="3817551"/>
            <a:chExt cx="4063827" cy="2407460"/>
          </a:xfrm>
        </p:grpSpPr>
        <p:pic>
          <p:nvPicPr>
            <p:cNvPr id="44047" name="Picture 5" descr="C:\Users\rto\Desktop\Surface Pump System\Immagini per Presentazione\twin7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47032">
              <a:off x="2157839" y="3817551"/>
              <a:ext cx="2406022" cy="18968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4048" name="CasellaDiTesto 6"/>
            <p:cNvSpPr txBox="1">
              <a:spLocks noChangeArrowheads="1"/>
            </p:cNvSpPr>
            <p:nvPr/>
          </p:nvSpPr>
          <p:spPr bwMode="auto">
            <a:xfrm>
              <a:off x="500034" y="5947966"/>
              <a:ext cx="2357454" cy="277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t-IT" b="1">
                  <a:latin typeface="+mn-lt"/>
                </a:rPr>
                <a:t>Anti Vibration Feet</a:t>
              </a:r>
            </a:p>
          </p:txBody>
        </p:sp>
        <p:cxnSp>
          <p:nvCxnSpPr>
            <p:cNvPr id="46" name="Connettore 2 45"/>
            <p:cNvCxnSpPr/>
            <p:nvPr/>
          </p:nvCxnSpPr>
          <p:spPr>
            <a:xfrm flipV="1">
              <a:off x="2143026" y="5357679"/>
              <a:ext cx="1000082" cy="64304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2 46"/>
            <p:cNvCxnSpPr/>
            <p:nvPr/>
          </p:nvCxnSpPr>
          <p:spPr>
            <a:xfrm flipV="1">
              <a:off x="2285895" y="5714926"/>
              <a:ext cx="1642993" cy="42869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038" name="Gruppo 71"/>
          <p:cNvGrpSpPr>
            <a:grpSpLocks/>
          </p:cNvGrpSpPr>
          <p:nvPr/>
        </p:nvGrpSpPr>
        <p:grpSpPr bwMode="auto">
          <a:xfrm>
            <a:off x="5786438" y="3857624"/>
            <a:ext cx="3267075" cy="2224447"/>
            <a:chOff x="5214942" y="3857628"/>
            <a:chExt cx="3267638" cy="2224463"/>
          </a:xfrm>
        </p:grpSpPr>
        <p:pic>
          <p:nvPicPr>
            <p:cNvPr id="44043" name="Picture 2" descr="C:\Users\rto\Desktop\Surface Pump System\Immagini per Presentazione\twin4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00760" y="3857628"/>
              <a:ext cx="2481820" cy="17145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4044" name="CasellaDiTesto 6"/>
            <p:cNvSpPr txBox="1">
              <a:spLocks noChangeArrowheads="1"/>
            </p:cNvSpPr>
            <p:nvPr/>
          </p:nvSpPr>
          <p:spPr bwMode="auto">
            <a:xfrm>
              <a:off x="5214942" y="5805090"/>
              <a:ext cx="2357454" cy="27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it-IT"/>
              </a:defPPr>
              <a:lvl1pPr>
                <a:defRPr b="1">
                  <a:latin typeface="+mn-lt"/>
                </a:defRPr>
              </a:lvl1pPr>
            </a:lstStyle>
            <a:p>
              <a:r>
                <a:rPr lang="it-IT" dirty="0"/>
                <a:t>Ground Fixing System</a:t>
              </a:r>
            </a:p>
          </p:txBody>
        </p:sp>
        <p:cxnSp>
          <p:nvCxnSpPr>
            <p:cNvPr id="55" name="Connettore 2 54"/>
            <p:cNvCxnSpPr/>
            <p:nvPr/>
          </p:nvCxnSpPr>
          <p:spPr>
            <a:xfrm rot="5400000" flipH="1" flipV="1">
              <a:off x="6036674" y="5179190"/>
              <a:ext cx="714380" cy="50014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2 55"/>
            <p:cNvCxnSpPr/>
            <p:nvPr/>
          </p:nvCxnSpPr>
          <p:spPr>
            <a:xfrm flipV="1">
              <a:off x="6383543" y="4873635"/>
              <a:ext cx="1357546" cy="92869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039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3375" y="857250"/>
            <a:ext cx="162560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5" name="Connettore 2 74"/>
          <p:cNvCxnSpPr/>
          <p:nvPr/>
        </p:nvCxnSpPr>
        <p:spPr>
          <a:xfrm flipV="1">
            <a:off x="2786063" y="2214563"/>
            <a:ext cx="2071687" cy="35718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41" name="Picture 2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63" y="5643563"/>
            <a:ext cx="1714500" cy="7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Connettore 2 28"/>
          <p:cNvCxnSpPr/>
          <p:nvPr/>
        </p:nvCxnSpPr>
        <p:spPr>
          <a:xfrm>
            <a:off x="3643313" y="5715000"/>
            <a:ext cx="928687" cy="35718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7950" y="188913"/>
            <a:ext cx="8928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e.sytwin </a:t>
            </a:r>
            <a:r>
              <a:rPr lang="it-IT" sz="2400" b="1" i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features</a:t>
            </a:r>
            <a:endParaRPr lang="it-IT" sz="2400" b="1" i="1" cap="sm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390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07950" y="188913"/>
            <a:ext cx="8928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e.sytwin </a:t>
            </a:r>
            <a:r>
              <a:rPr lang="it-IT" sz="2400" b="1" i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connection features</a:t>
            </a:r>
          </a:p>
        </p:txBody>
      </p:sp>
      <p:pic>
        <p:nvPicPr>
          <p:cNvPr id="43011" name="Picture 13" descr="C:\Users\rto\Desktop\Surface Pump System\Immagini per Presentazione\cov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375" y="4749800"/>
            <a:ext cx="2087563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12" descr="C:\Users\rto\Desktop\Surface Pump System\Immagini per Presentazione\cov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2170">
            <a:off x="915988" y="4927600"/>
            <a:ext cx="2117725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871538"/>
            <a:ext cx="4521200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63" y="3143250"/>
            <a:ext cx="7905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3143250"/>
            <a:ext cx="7905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3357563"/>
            <a:ext cx="150018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3429000"/>
            <a:ext cx="150018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13" y="1428750"/>
            <a:ext cx="4127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38" y="1581150"/>
            <a:ext cx="4127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4143375"/>
            <a:ext cx="14192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800" y="5211763"/>
            <a:ext cx="390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2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7738" y="5211763"/>
            <a:ext cx="390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3" name="CasellaDiTesto 17"/>
          <p:cNvSpPr txBox="1">
            <a:spLocks noChangeArrowheads="1"/>
          </p:cNvSpPr>
          <p:nvPr/>
        </p:nvSpPr>
        <p:spPr bwMode="auto">
          <a:xfrm>
            <a:off x="3286125" y="3941763"/>
            <a:ext cx="23574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800"/>
              <a:t>4 Clammers: To fix the central junction.</a:t>
            </a:r>
          </a:p>
        </p:txBody>
      </p:sp>
      <p:sp>
        <p:nvSpPr>
          <p:cNvPr id="43024" name="CasellaDiTesto 17"/>
          <p:cNvSpPr txBox="1">
            <a:spLocks noChangeArrowheads="1"/>
          </p:cNvSpPr>
          <p:nvPr/>
        </p:nvSpPr>
        <p:spPr bwMode="auto">
          <a:xfrm>
            <a:off x="984250" y="6059488"/>
            <a:ext cx="4214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1800"/>
              <a:t>2 upper covers</a:t>
            </a:r>
          </a:p>
        </p:txBody>
      </p:sp>
      <p:sp>
        <p:nvSpPr>
          <p:cNvPr id="43025" name="CasellaDiTesto 18"/>
          <p:cNvSpPr txBox="1">
            <a:spLocks noChangeArrowheads="1"/>
          </p:cNvSpPr>
          <p:nvPr/>
        </p:nvSpPr>
        <p:spPr bwMode="auto">
          <a:xfrm>
            <a:off x="642938" y="3929063"/>
            <a:ext cx="2428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800"/>
              <a:t>4 Clammers: to fasten the union + side plugs</a:t>
            </a:r>
          </a:p>
        </p:txBody>
      </p:sp>
      <p:sp>
        <p:nvSpPr>
          <p:cNvPr id="43026" name="CasellaDiTesto 19"/>
          <p:cNvSpPr txBox="1">
            <a:spLocks noChangeArrowheads="1"/>
          </p:cNvSpPr>
          <p:nvPr/>
        </p:nvSpPr>
        <p:spPr bwMode="auto">
          <a:xfrm>
            <a:off x="5857875" y="3714750"/>
            <a:ext cx="314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800"/>
              <a:t>2 suction and delivery union</a:t>
            </a:r>
          </a:p>
        </p:txBody>
      </p:sp>
      <p:sp>
        <p:nvSpPr>
          <p:cNvPr id="43027" name="CasellaDiTesto 20"/>
          <p:cNvSpPr txBox="1">
            <a:spLocks noChangeArrowheads="1"/>
          </p:cNvSpPr>
          <p:nvPr/>
        </p:nvSpPr>
        <p:spPr bwMode="auto">
          <a:xfrm>
            <a:off x="5872163" y="4643438"/>
            <a:ext cx="314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800"/>
              <a:t>2 side plugs</a:t>
            </a:r>
          </a:p>
        </p:txBody>
      </p:sp>
      <p:pic>
        <p:nvPicPr>
          <p:cNvPr id="43028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875" y="1462088"/>
            <a:ext cx="4127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9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0" y="1614488"/>
            <a:ext cx="4127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0" name="CasellaDiTesto 17"/>
          <p:cNvSpPr txBox="1">
            <a:spLocks noChangeArrowheads="1"/>
          </p:cNvSpPr>
          <p:nvPr/>
        </p:nvSpPr>
        <p:spPr bwMode="auto">
          <a:xfrm>
            <a:off x="5857875" y="2105025"/>
            <a:ext cx="2357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800"/>
              <a:t>4 adapters: to connect 2 e.sybox</a:t>
            </a:r>
          </a:p>
        </p:txBody>
      </p:sp>
      <p:sp>
        <p:nvSpPr>
          <p:cNvPr id="43031" name="CasellaDiTesto 24"/>
          <p:cNvSpPr txBox="1">
            <a:spLocks noChangeArrowheads="1"/>
          </p:cNvSpPr>
          <p:nvPr/>
        </p:nvSpPr>
        <p:spPr bwMode="auto">
          <a:xfrm>
            <a:off x="5884863" y="5640388"/>
            <a:ext cx="3143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800"/>
              <a:t>2 maintenance plugs: see next slide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07950" y="188913"/>
            <a:ext cx="8928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e.sytwin </a:t>
            </a:r>
            <a:r>
              <a:rPr lang="it-IT" sz="2400" b="1" i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suction and delivery on one side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88" y="1143000"/>
            <a:ext cx="36734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1773238"/>
            <a:ext cx="64293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2243138"/>
            <a:ext cx="64293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9225" y="1844675"/>
            <a:ext cx="5810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9225" y="2286000"/>
            <a:ext cx="5810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4463" y="3975100"/>
            <a:ext cx="367347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4618038"/>
            <a:ext cx="64293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5118100"/>
            <a:ext cx="642937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4638675"/>
            <a:ext cx="5810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5138738"/>
            <a:ext cx="5810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CasellaDiTesto 16"/>
          <p:cNvSpPr txBox="1">
            <a:spLocks noChangeArrowheads="1"/>
          </p:cNvSpPr>
          <p:nvPr/>
        </p:nvSpPr>
        <p:spPr bwMode="auto">
          <a:xfrm>
            <a:off x="7572375" y="2335213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Delivery</a:t>
            </a:r>
          </a:p>
        </p:txBody>
      </p:sp>
      <p:sp>
        <p:nvSpPr>
          <p:cNvPr id="45070" name="CasellaDiTesto 17"/>
          <p:cNvSpPr txBox="1">
            <a:spLocks noChangeArrowheads="1"/>
          </p:cNvSpPr>
          <p:nvPr/>
        </p:nvSpPr>
        <p:spPr bwMode="auto">
          <a:xfrm>
            <a:off x="7572375" y="1857375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Suction</a:t>
            </a:r>
          </a:p>
        </p:txBody>
      </p:sp>
      <p:sp>
        <p:nvSpPr>
          <p:cNvPr id="45071" name="CasellaDiTesto 18"/>
          <p:cNvSpPr txBox="1">
            <a:spLocks noChangeArrowheads="1"/>
          </p:cNvSpPr>
          <p:nvPr/>
        </p:nvSpPr>
        <p:spPr bwMode="auto">
          <a:xfrm>
            <a:off x="357188" y="2101850"/>
            <a:ext cx="1285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Closed Side</a:t>
            </a:r>
          </a:p>
        </p:txBody>
      </p:sp>
      <p:cxnSp>
        <p:nvCxnSpPr>
          <p:cNvPr id="51" name="Connettore 2 20"/>
          <p:cNvCxnSpPr/>
          <p:nvPr/>
        </p:nvCxnSpPr>
        <p:spPr>
          <a:xfrm rot="10800000">
            <a:off x="6286500" y="2000250"/>
            <a:ext cx="571500" cy="1588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22"/>
          <p:cNvCxnSpPr/>
          <p:nvPr/>
        </p:nvCxnSpPr>
        <p:spPr>
          <a:xfrm rot="10800000">
            <a:off x="6286500" y="2482850"/>
            <a:ext cx="571500" cy="1588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4" name="CasellaDiTesto 23"/>
          <p:cNvSpPr txBox="1">
            <a:spLocks noChangeArrowheads="1"/>
          </p:cNvSpPr>
          <p:nvPr/>
        </p:nvSpPr>
        <p:spPr bwMode="auto">
          <a:xfrm>
            <a:off x="571500" y="5203825"/>
            <a:ext cx="100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Delivery</a:t>
            </a:r>
          </a:p>
        </p:txBody>
      </p:sp>
      <p:sp>
        <p:nvSpPr>
          <p:cNvPr id="45075" name="CasellaDiTesto 24"/>
          <p:cNvSpPr txBox="1">
            <a:spLocks noChangeArrowheads="1"/>
          </p:cNvSpPr>
          <p:nvPr/>
        </p:nvSpPr>
        <p:spPr bwMode="auto">
          <a:xfrm>
            <a:off x="571500" y="4695825"/>
            <a:ext cx="100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Suction</a:t>
            </a:r>
          </a:p>
        </p:txBody>
      </p:sp>
      <p:cxnSp>
        <p:nvCxnSpPr>
          <p:cNvPr id="57" name="Connettore 2 25"/>
          <p:cNvCxnSpPr/>
          <p:nvPr/>
        </p:nvCxnSpPr>
        <p:spPr>
          <a:xfrm rot="10800000">
            <a:off x="2071688" y="4878388"/>
            <a:ext cx="571500" cy="1587"/>
          </a:xfrm>
          <a:prstGeom prst="straightConnector1">
            <a:avLst/>
          </a:prstGeom>
          <a:ln w="444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7" name="CasellaDiTesto 26"/>
          <p:cNvSpPr txBox="1">
            <a:spLocks noChangeArrowheads="1"/>
          </p:cNvSpPr>
          <p:nvPr/>
        </p:nvSpPr>
        <p:spPr bwMode="auto">
          <a:xfrm>
            <a:off x="7429500" y="4959350"/>
            <a:ext cx="1285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Closed Side</a:t>
            </a:r>
          </a:p>
        </p:txBody>
      </p:sp>
      <p:cxnSp>
        <p:nvCxnSpPr>
          <p:cNvPr id="61" name="Connettore 2 27"/>
          <p:cNvCxnSpPr/>
          <p:nvPr/>
        </p:nvCxnSpPr>
        <p:spPr>
          <a:xfrm rot="10800000">
            <a:off x="2071688" y="5337175"/>
            <a:ext cx="571500" cy="1588"/>
          </a:xfrm>
          <a:prstGeom prst="straightConnector1">
            <a:avLst/>
          </a:prstGeom>
          <a:ln w="444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28"/>
          <p:cNvCxnSpPr/>
          <p:nvPr/>
        </p:nvCxnSpPr>
        <p:spPr>
          <a:xfrm rot="10800000">
            <a:off x="2000250" y="2000250"/>
            <a:ext cx="571500" cy="1588"/>
          </a:xfrm>
          <a:prstGeom prst="straightConnector1">
            <a:avLst/>
          </a:prstGeom>
          <a:ln w="444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29"/>
          <p:cNvCxnSpPr/>
          <p:nvPr/>
        </p:nvCxnSpPr>
        <p:spPr>
          <a:xfrm rot="10800000">
            <a:off x="2000250" y="2459038"/>
            <a:ext cx="571500" cy="1587"/>
          </a:xfrm>
          <a:prstGeom prst="straightConnector1">
            <a:avLst/>
          </a:prstGeom>
          <a:ln w="444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30"/>
          <p:cNvCxnSpPr/>
          <p:nvPr/>
        </p:nvCxnSpPr>
        <p:spPr>
          <a:xfrm rot="10800000">
            <a:off x="6357938" y="4838700"/>
            <a:ext cx="571500" cy="1588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31"/>
          <p:cNvCxnSpPr/>
          <p:nvPr/>
        </p:nvCxnSpPr>
        <p:spPr>
          <a:xfrm rot="10800000">
            <a:off x="6357938" y="5321300"/>
            <a:ext cx="571500" cy="1588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83" name="CasellaDiTesto 44"/>
          <p:cNvSpPr txBox="1">
            <a:spLocks noChangeArrowheads="1"/>
          </p:cNvSpPr>
          <p:nvPr/>
        </p:nvSpPr>
        <p:spPr bwMode="auto">
          <a:xfrm>
            <a:off x="0" y="714375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1600" b="1"/>
              <a:t>Right Suction and Delivery</a:t>
            </a:r>
          </a:p>
        </p:txBody>
      </p:sp>
      <p:sp>
        <p:nvSpPr>
          <p:cNvPr id="45084" name="CasellaDiTesto 45"/>
          <p:cNvSpPr txBox="1">
            <a:spLocks noChangeArrowheads="1"/>
          </p:cNvSpPr>
          <p:nvPr/>
        </p:nvSpPr>
        <p:spPr bwMode="auto">
          <a:xfrm>
            <a:off x="0" y="3552825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1600" b="1"/>
              <a:t>Left Suction and Delivery</a:t>
            </a:r>
          </a:p>
        </p:txBody>
      </p:sp>
      <p:grpSp>
        <p:nvGrpSpPr>
          <p:cNvPr id="45085" name="Gruppo 55"/>
          <p:cNvGrpSpPr>
            <a:grpSpLocks/>
          </p:cNvGrpSpPr>
          <p:nvPr/>
        </p:nvGrpSpPr>
        <p:grpSpPr bwMode="auto">
          <a:xfrm>
            <a:off x="0" y="2909888"/>
            <a:ext cx="9144000" cy="379412"/>
            <a:chOff x="-32" y="3000372"/>
            <a:chExt cx="9144032" cy="379215"/>
          </a:xfrm>
        </p:grpSpPr>
        <p:sp>
          <p:nvSpPr>
            <p:cNvPr id="45090" name="CasellaDiTesto 46"/>
            <p:cNvSpPr txBox="1">
              <a:spLocks noChangeArrowheads="1"/>
            </p:cNvSpPr>
            <p:nvPr/>
          </p:nvSpPr>
          <p:spPr bwMode="auto">
            <a:xfrm>
              <a:off x="-32" y="3071810"/>
              <a:ext cx="91440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it-IT" sz="1400" b="1"/>
                <a:t>FRONT</a:t>
              </a:r>
            </a:p>
          </p:txBody>
        </p:sp>
        <p:cxnSp>
          <p:nvCxnSpPr>
            <p:cNvPr id="70" name="Connettore 2 52"/>
            <p:cNvCxnSpPr/>
            <p:nvPr/>
          </p:nvCxnSpPr>
          <p:spPr>
            <a:xfrm rot="5400000" flipH="1" flipV="1">
              <a:off x="3430642" y="3157452"/>
              <a:ext cx="284014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2 54"/>
            <p:cNvCxnSpPr/>
            <p:nvPr/>
          </p:nvCxnSpPr>
          <p:spPr>
            <a:xfrm rot="5400000" flipH="1" flipV="1">
              <a:off x="5286436" y="3143173"/>
              <a:ext cx="285602" cy="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086" name="Gruppo 56"/>
          <p:cNvGrpSpPr>
            <a:grpSpLocks/>
          </p:cNvGrpSpPr>
          <p:nvPr/>
        </p:nvGrpSpPr>
        <p:grpSpPr bwMode="auto">
          <a:xfrm>
            <a:off x="0" y="5745163"/>
            <a:ext cx="9144000" cy="379412"/>
            <a:chOff x="-32" y="3000372"/>
            <a:chExt cx="9144032" cy="379215"/>
          </a:xfrm>
        </p:grpSpPr>
        <p:sp>
          <p:nvSpPr>
            <p:cNvPr id="45087" name="CasellaDiTesto 57"/>
            <p:cNvSpPr txBox="1">
              <a:spLocks noChangeArrowheads="1"/>
            </p:cNvSpPr>
            <p:nvPr/>
          </p:nvSpPr>
          <p:spPr bwMode="auto">
            <a:xfrm>
              <a:off x="-32" y="3071810"/>
              <a:ext cx="91440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it-IT" sz="1400" b="1"/>
                <a:t>FRONT</a:t>
              </a:r>
            </a:p>
          </p:txBody>
        </p:sp>
        <p:cxnSp>
          <p:nvCxnSpPr>
            <p:cNvPr id="74" name="Connettore 2 58"/>
            <p:cNvCxnSpPr/>
            <p:nvPr/>
          </p:nvCxnSpPr>
          <p:spPr>
            <a:xfrm rot="5400000" flipH="1" flipV="1">
              <a:off x="3430642" y="3157452"/>
              <a:ext cx="284014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2 59"/>
            <p:cNvCxnSpPr/>
            <p:nvPr/>
          </p:nvCxnSpPr>
          <p:spPr>
            <a:xfrm rot="5400000" flipH="1" flipV="1">
              <a:off x="5286436" y="3143173"/>
              <a:ext cx="285602" cy="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6"/>
          <p:cNvSpPr>
            <a:spLocks noChangeArrowheads="1"/>
          </p:cNvSpPr>
          <p:nvPr/>
        </p:nvSpPr>
        <p:spPr bwMode="auto">
          <a:xfrm>
            <a:off x="4139952" y="571566"/>
            <a:ext cx="50040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t-IT" sz="4000" b="1" i="1" dirty="0" smtClean="0">
                <a:latin typeface="+mn-lt"/>
                <a:cs typeface="Arial" charset="0"/>
              </a:rPr>
              <a:t>November 2013</a:t>
            </a:r>
            <a:endParaRPr lang="it-IT" sz="4000" b="1" i="1" dirty="0">
              <a:latin typeface="+mn-lt"/>
              <a:cs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950" y="188913"/>
            <a:ext cx="8928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Availability</a:t>
            </a:r>
            <a:endParaRPr lang="it-IT" sz="2400" b="1" i="1" cap="sm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1560" y="1610675"/>
            <a:ext cx="1644861" cy="2378247"/>
            <a:chOff x="1273165" y="1622802"/>
            <a:chExt cx="1644861" cy="2378247"/>
          </a:xfrm>
        </p:grpSpPr>
        <p:pic>
          <p:nvPicPr>
            <p:cNvPr id="28" name="Picture 2" descr="C:\Users\acr\Desktop\e.sywall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0853" y="1622802"/>
              <a:ext cx="1609484" cy="274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213" t="9200" r="17692" b="14570"/>
            <a:stretch/>
          </p:blipFill>
          <p:spPr>
            <a:xfrm rot="21257090">
              <a:off x="1273165" y="2200994"/>
              <a:ext cx="1644861" cy="1800055"/>
            </a:xfrm>
            <a:prstGeom prst="rect">
              <a:avLst/>
            </a:prstGeom>
            <a:noFill/>
            <a:scene3d>
              <a:camera prst="isometricOffAxis1Right"/>
              <a:lightRig rig="threePt" dir="t"/>
            </a:scene3d>
          </p:spPr>
        </p:pic>
      </p:grpSp>
      <p:grpSp>
        <p:nvGrpSpPr>
          <p:cNvPr id="4" name="Group 3"/>
          <p:cNvGrpSpPr/>
          <p:nvPr/>
        </p:nvGrpSpPr>
        <p:grpSpPr>
          <a:xfrm>
            <a:off x="3034197" y="1488034"/>
            <a:ext cx="2329891" cy="2497295"/>
            <a:chOff x="2915817" y="1488034"/>
            <a:chExt cx="2329891" cy="2497295"/>
          </a:xfrm>
        </p:grpSpPr>
        <p:pic>
          <p:nvPicPr>
            <p:cNvPr id="29" name="Picture 3" descr="C:\Users\acr\Desktop\e.sydock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0855" y="1488034"/>
              <a:ext cx="1819814" cy="374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370" t="17061" r="12094" b="9480"/>
            <a:stretch/>
          </p:blipFill>
          <p:spPr>
            <a:xfrm>
              <a:off x="2915817" y="2456351"/>
              <a:ext cx="2329891" cy="1528978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5800830" y="1610675"/>
            <a:ext cx="3163658" cy="2394389"/>
            <a:chOff x="5647154" y="1610675"/>
            <a:chExt cx="3163658" cy="2394389"/>
          </a:xfrm>
        </p:grpSpPr>
        <p:pic>
          <p:nvPicPr>
            <p:cNvPr id="30" name="Picture 4" descr="C:\Users\acr\Desktop\e.sytwin.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2793" y="1610675"/>
              <a:ext cx="1792380" cy="274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36" t="23561" r="7577" b="10290"/>
            <a:stretch/>
          </p:blipFill>
          <p:spPr>
            <a:xfrm>
              <a:off x="5647154" y="2492895"/>
              <a:ext cx="3163658" cy="151216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071" y="4125565"/>
            <a:ext cx="2859696" cy="1895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103087"/>
            <a:ext cx="1991200" cy="1801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7829">
            <a:off x="417092" y="4376297"/>
            <a:ext cx="2033794" cy="125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07950" y="188913"/>
            <a:ext cx="8928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e.sytwin </a:t>
            </a:r>
            <a:r>
              <a:rPr lang="it-IT" sz="2400" b="1" i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suction and delivery in line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1785938"/>
            <a:ext cx="6746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2279650"/>
            <a:ext cx="64293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2311400"/>
            <a:ext cx="5810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1811338"/>
            <a:ext cx="5810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CasellaDiTesto 36"/>
          <p:cNvSpPr txBox="1">
            <a:spLocks noChangeArrowheads="1"/>
          </p:cNvSpPr>
          <p:nvPr/>
        </p:nvSpPr>
        <p:spPr bwMode="auto">
          <a:xfrm>
            <a:off x="7572375" y="2371725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Delivery</a:t>
            </a:r>
          </a:p>
        </p:txBody>
      </p:sp>
      <p:sp>
        <p:nvSpPr>
          <p:cNvPr id="46088" name="CasellaDiTesto 37"/>
          <p:cNvSpPr txBox="1">
            <a:spLocks noChangeArrowheads="1"/>
          </p:cNvSpPr>
          <p:nvPr/>
        </p:nvSpPr>
        <p:spPr bwMode="auto">
          <a:xfrm>
            <a:off x="500063" y="1873250"/>
            <a:ext cx="1143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Suction</a:t>
            </a:r>
          </a:p>
        </p:txBody>
      </p:sp>
      <p:sp>
        <p:nvSpPr>
          <p:cNvPr id="46089" name="CasellaDiTesto 38"/>
          <p:cNvSpPr txBox="1">
            <a:spLocks noChangeArrowheads="1"/>
          </p:cNvSpPr>
          <p:nvPr/>
        </p:nvSpPr>
        <p:spPr bwMode="auto">
          <a:xfrm>
            <a:off x="142875" y="2336800"/>
            <a:ext cx="1285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Closed Side</a:t>
            </a:r>
          </a:p>
        </p:txBody>
      </p:sp>
      <p:cxnSp>
        <p:nvCxnSpPr>
          <p:cNvPr id="52" name="Connettore 2 39"/>
          <p:cNvCxnSpPr/>
          <p:nvPr/>
        </p:nvCxnSpPr>
        <p:spPr>
          <a:xfrm rot="10800000">
            <a:off x="6357938" y="2036763"/>
            <a:ext cx="571500" cy="1587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40"/>
          <p:cNvCxnSpPr/>
          <p:nvPr/>
        </p:nvCxnSpPr>
        <p:spPr>
          <a:xfrm rot="10800000">
            <a:off x="6357938" y="2519363"/>
            <a:ext cx="571500" cy="1587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41"/>
          <p:cNvCxnSpPr/>
          <p:nvPr/>
        </p:nvCxnSpPr>
        <p:spPr>
          <a:xfrm rot="10800000">
            <a:off x="2071688" y="2036763"/>
            <a:ext cx="571500" cy="1587"/>
          </a:xfrm>
          <a:prstGeom prst="straightConnector1">
            <a:avLst/>
          </a:prstGeom>
          <a:ln w="444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42"/>
          <p:cNvCxnSpPr/>
          <p:nvPr/>
        </p:nvCxnSpPr>
        <p:spPr>
          <a:xfrm rot="10800000">
            <a:off x="2071688" y="2495550"/>
            <a:ext cx="571500" cy="1588"/>
          </a:xfrm>
          <a:prstGeom prst="straightConnector1">
            <a:avLst/>
          </a:prstGeom>
          <a:ln w="444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0175" y="1143000"/>
            <a:ext cx="367188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5" name="CasellaDiTesto 45"/>
          <p:cNvSpPr txBox="1">
            <a:spLocks noChangeArrowheads="1"/>
          </p:cNvSpPr>
          <p:nvPr/>
        </p:nvSpPr>
        <p:spPr bwMode="auto">
          <a:xfrm>
            <a:off x="7572375" y="1857375"/>
            <a:ext cx="1285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Closed Side</a:t>
            </a:r>
          </a:p>
        </p:txBody>
      </p:sp>
      <p:pic>
        <p:nvPicPr>
          <p:cNvPr id="460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5113338"/>
            <a:ext cx="6746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75" y="4703763"/>
            <a:ext cx="6429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4714875"/>
            <a:ext cx="5810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5170488"/>
            <a:ext cx="5810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0" name="CasellaDiTesto 50"/>
          <p:cNvSpPr txBox="1">
            <a:spLocks noChangeArrowheads="1"/>
          </p:cNvSpPr>
          <p:nvPr/>
        </p:nvSpPr>
        <p:spPr bwMode="auto">
          <a:xfrm>
            <a:off x="428625" y="5214938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Delivery</a:t>
            </a:r>
          </a:p>
        </p:txBody>
      </p:sp>
      <p:sp>
        <p:nvSpPr>
          <p:cNvPr id="46101" name="CasellaDiTesto 52"/>
          <p:cNvSpPr txBox="1">
            <a:spLocks noChangeArrowheads="1"/>
          </p:cNvSpPr>
          <p:nvPr/>
        </p:nvSpPr>
        <p:spPr bwMode="auto">
          <a:xfrm>
            <a:off x="142875" y="4740275"/>
            <a:ext cx="1285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Closed Side</a:t>
            </a:r>
          </a:p>
        </p:txBody>
      </p:sp>
      <p:cxnSp>
        <p:nvCxnSpPr>
          <p:cNvPr id="72" name="Connettore 2 53"/>
          <p:cNvCxnSpPr/>
          <p:nvPr/>
        </p:nvCxnSpPr>
        <p:spPr>
          <a:xfrm rot="10800000">
            <a:off x="6357938" y="4905375"/>
            <a:ext cx="571500" cy="1588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2 54"/>
          <p:cNvCxnSpPr/>
          <p:nvPr/>
        </p:nvCxnSpPr>
        <p:spPr>
          <a:xfrm rot="10800000">
            <a:off x="6357938" y="5389563"/>
            <a:ext cx="571500" cy="1587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55"/>
          <p:cNvCxnSpPr/>
          <p:nvPr/>
        </p:nvCxnSpPr>
        <p:spPr>
          <a:xfrm rot="10800000">
            <a:off x="2071688" y="4905375"/>
            <a:ext cx="571500" cy="1588"/>
          </a:xfrm>
          <a:prstGeom prst="straightConnector1">
            <a:avLst/>
          </a:prstGeom>
          <a:ln w="444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2 56"/>
          <p:cNvCxnSpPr/>
          <p:nvPr/>
        </p:nvCxnSpPr>
        <p:spPr>
          <a:xfrm rot="10800000">
            <a:off x="2071688" y="5365750"/>
            <a:ext cx="571500" cy="1588"/>
          </a:xfrm>
          <a:prstGeom prst="straightConnector1">
            <a:avLst/>
          </a:prstGeom>
          <a:ln w="444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10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0175" y="4013200"/>
            <a:ext cx="3671888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7" name="CasellaDiTesto 58"/>
          <p:cNvSpPr txBox="1">
            <a:spLocks noChangeArrowheads="1"/>
          </p:cNvSpPr>
          <p:nvPr/>
        </p:nvSpPr>
        <p:spPr bwMode="auto">
          <a:xfrm>
            <a:off x="7643813" y="5214938"/>
            <a:ext cx="1285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Closed Side</a:t>
            </a:r>
          </a:p>
        </p:txBody>
      </p:sp>
      <p:sp>
        <p:nvSpPr>
          <p:cNvPr id="46108" name="CasellaDiTesto 59"/>
          <p:cNvSpPr txBox="1">
            <a:spLocks noChangeArrowheads="1"/>
          </p:cNvSpPr>
          <p:nvPr/>
        </p:nvSpPr>
        <p:spPr bwMode="auto">
          <a:xfrm>
            <a:off x="7643813" y="4786313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Suction</a:t>
            </a:r>
          </a:p>
        </p:txBody>
      </p:sp>
      <p:sp>
        <p:nvSpPr>
          <p:cNvPr id="46109" name="CasellaDiTesto 60"/>
          <p:cNvSpPr txBox="1">
            <a:spLocks noChangeArrowheads="1"/>
          </p:cNvSpPr>
          <p:nvPr/>
        </p:nvSpPr>
        <p:spPr bwMode="auto">
          <a:xfrm>
            <a:off x="0" y="714375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1600" b="1"/>
              <a:t>Left Suction, Right Delivery</a:t>
            </a:r>
          </a:p>
        </p:txBody>
      </p:sp>
      <p:sp>
        <p:nvSpPr>
          <p:cNvPr id="46110" name="CasellaDiTesto 61"/>
          <p:cNvSpPr txBox="1">
            <a:spLocks noChangeArrowheads="1"/>
          </p:cNvSpPr>
          <p:nvPr/>
        </p:nvSpPr>
        <p:spPr bwMode="auto">
          <a:xfrm>
            <a:off x="0" y="3519488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1600" b="1"/>
              <a:t>Right Suction, Left Delivery</a:t>
            </a:r>
          </a:p>
        </p:txBody>
      </p:sp>
      <p:grpSp>
        <p:nvGrpSpPr>
          <p:cNvPr id="46111" name="Gruppo 62"/>
          <p:cNvGrpSpPr>
            <a:grpSpLocks/>
          </p:cNvGrpSpPr>
          <p:nvPr/>
        </p:nvGrpSpPr>
        <p:grpSpPr bwMode="auto">
          <a:xfrm>
            <a:off x="0" y="2928938"/>
            <a:ext cx="9144000" cy="379412"/>
            <a:chOff x="-32" y="3000372"/>
            <a:chExt cx="9144032" cy="379215"/>
          </a:xfrm>
        </p:grpSpPr>
        <p:sp>
          <p:nvSpPr>
            <p:cNvPr id="46116" name="CasellaDiTesto 63"/>
            <p:cNvSpPr txBox="1">
              <a:spLocks noChangeArrowheads="1"/>
            </p:cNvSpPr>
            <p:nvPr/>
          </p:nvSpPr>
          <p:spPr bwMode="auto">
            <a:xfrm>
              <a:off x="-32" y="3071810"/>
              <a:ext cx="91440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it-IT" sz="1400" b="1"/>
                <a:t>FRONT</a:t>
              </a:r>
            </a:p>
          </p:txBody>
        </p:sp>
        <p:cxnSp>
          <p:nvCxnSpPr>
            <p:cNvPr id="83" name="Connettore 2 64"/>
            <p:cNvCxnSpPr/>
            <p:nvPr/>
          </p:nvCxnSpPr>
          <p:spPr>
            <a:xfrm rot="5400000" flipH="1" flipV="1">
              <a:off x="3430642" y="3157452"/>
              <a:ext cx="284014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2 65"/>
            <p:cNvCxnSpPr/>
            <p:nvPr/>
          </p:nvCxnSpPr>
          <p:spPr>
            <a:xfrm rot="5400000" flipH="1" flipV="1">
              <a:off x="5286436" y="3143173"/>
              <a:ext cx="285602" cy="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112" name="Gruppo 66"/>
          <p:cNvGrpSpPr>
            <a:grpSpLocks/>
          </p:cNvGrpSpPr>
          <p:nvPr/>
        </p:nvGrpSpPr>
        <p:grpSpPr bwMode="auto">
          <a:xfrm>
            <a:off x="0" y="5764213"/>
            <a:ext cx="9144000" cy="379412"/>
            <a:chOff x="-32" y="3000372"/>
            <a:chExt cx="9144032" cy="379215"/>
          </a:xfrm>
        </p:grpSpPr>
        <p:sp>
          <p:nvSpPr>
            <p:cNvPr id="46113" name="CasellaDiTesto 67"/>
            <p:cNvSpPr txBox="1">
              <a:spLocks noChangeArrowheads="1"/>
            </p:cNvSpPr>
            <p:nvPr/>
          </p:nvSpPr>
          <p:spPr bwMode="auto">
            <a:xfrm>
              <a:off x="-32" y="3071810"/>
              <a:ext cx="91440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1pPr>
              <a:lvl2pPr marL="742950" indent="-285750" eaLnBrk="0" hangingPunct="0"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200">
                  <a:solidFill>
                    <a:schemeClr val="tx1"/>
                  </a:solidFill>
                  <a:latin typeface="Helvetica" pitchFamily="-106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it-IT" sz="1400" b="1"/>
                <a:t>FRONT</a:t>
              </a:r>
            </a:p>
          </p:txBody>
        </p:sp>
        <p:cxnSp>
          <p:nvCxnSpPr>
            <p:cNvPr id="87" name="Connettore 2 68"/>
            <p:cNvCxnSpPr/>
            <p:nvPr/>
          </p:nvCxnSpPr>
          <p:spPr>
            <a:xfrm rot="5400000" flipH="1" flipV="1">
              <a:off x="3430642" y="3157452"/>
              <a:ext cx="284014" cy="1588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2 69"/>
            <p:cNvCxnSpPr/>
            <p:nvPr/>
          </p:nvCxnSpPr>
          <p:spPr>
            <a:xfrm rot="5400000" flipH="1" flipV="1">
              <a:off x="5286436" y="3143173"/>
              <a:ext cx="285602" cy="0"/>
            </a:xfrm>
            <a:prstGeom prst="straightConnector1">
              <a:avLst/>
            </a:prstGeom>
            <a:ln w="317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2588499" cy="19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1"/>
          <p:cNvSpPr>
            <a:spLocks noChangeArrowheads="1"/>
          </p:cNvSpPr>
          <p:nvPr/>
        </p:nvSpPr>
        <p:spPr bwMode="auto">
          <a:xfrm>
            <a:off x="107504" y="4437112"/>
            <a:ext cx="49907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it-IT" sz="1400" b="1" i="1" dirty="0">
                <a:latin typeface="+mn-lt"/>
                <a:cs typeface="Arial" charset="0"/>
              </a:rPr>
              <a:t> </a:t>
            </a:r>
            <a:r>
              <a:rPr lang="it-IT" sz="1400" b="1" i="1" dirty="0" smtClean="0">
                <a:latin typeface="+mn-lt"/>
                <a:cs typeface="Arial" charset="0"/>
              </a:rPr>
              <a:t>        </a:t>
            </a:r>
            <a:r>
              <a:rPr lang="en-US" sz="1400" b="1" i="1" dirty="0" smtClean="0">
                <a:latin typeface="+mn-lt"/>
                <a:cs typeface="Arial" charset="0"/>
              </a:rPr>
              <a:t>WARNING: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1400" b="1" i="1" dirty="0" smtClean="0">
                <a:latin typeface="+mn-lt"/>
                <a:cs typeface="Arial" charset="0"/>
              </a:rPr>
              <a:t>Use </a:t>
            </a:r>
            <a:r>
              <a:rPr lang="en-US" sz="1400" b="1" i="1" dirty="0">
                <a:latin typeface="+mn-lt"/>
                <a:cs typeface="Arial" charset="0"/>
              </a:rPr>
              <a:t>the quick guide during the installation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1400" b="1" i="1" dirty="0" smtClean="0">
                <a:latin typeface="+mn-lt"/>
                <a:cs typeface="Arial" charset="0"/>
              </a:rPr>
              <a:t>Pay </a:t>
            </a:r>
            <a:r>
              <a:rPr lang="en-US" sz="1400" b="1" i="1" dirty="0">
                <a:latin typeface="+mn-lt"/>
                <a:cs typeface="Arial" charset="0"/>
              </a:rPr>
              <a:t>attention on the correct position of all </a:t>
            </a:r>
            <a:r>
              <a:rPr lang="en-US" sz="1400" b="1" i="1" dirty="0" err="1">
                <a:latin typeface="+mn-lt"/>
                <a:cs typeface="Arial" charset="0"/>
              </a:rPr>
              <a:t>o-rings</a:t>
            </a:r>
            <a:endParaRPr lang="en-US" sz="1400" b="1" i="1" dirty="0">
              <a:latin typeface="+mn-lt"/>
              <a:cs typeface="Arial" charset="0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en-US" sz="1400" b="1" i="1" dirty="0" smtClean="0">
                <a:latin typeface="+mn-lt"/>
                <a:cs typeface="Arial" charset="0"/>
              </a:rPr>
              <a:t>Grease all </a:t>
            </a:r>
            <a:r>
              <a:rPr lang="en-US" sz="1400" b="1" i="1" dirty="0" err="1" smtClean="0">
                <a:latin typeface="+mn-lt"/>
                <a:cs typeface="Arial" charset="0"/>
              </a:rPr>
              <a:t>o-rings</a:t>
            </a:r>
            <a:r>
              <a:rPr lang="en-US" sz="1400" b="1" i="1" dirty="0">
                <a:latin typeface="+mn-lt"/>
                <a:cs typeface="Arial" charset="0"/>
              </a:rPr>
              <a:t> before placing </a:t>
            </a:r>
            <a:r>
              <a:rPr lang="en-US" sz="1400" b="1" i="1" dirty="0" smtClean="0">
                <a:latin typeface="+mn-lt"/>
                <a:cs typeface="Arial" charset="0"/>
              </a:rPr>
              <a:t>them</a:t>
            </a:r>
            <a:endParaRPr lang="it-IT" sz="1400" b="1" i="1" dirty="0">
              <a:latin typeface="+mn-lt"/>
              <a:cs typeface="Arial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526536"/>
            <a:ext cx="3984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950" y="188913"/>
            <a:ext cx="8928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e.sytwin </a:t>
            </a:r>
            <a:r>
              <a:rPr lang="it-IT" sz="2400" b="1" i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hydraulic connection fixing</a:t>
            </a:r>
            <a:endParaRPr lang="it-IT" sz="2400" b="1" i="1" cap="sm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9" r="1236" b="887"/>
          <a:stretch/>
        </p:blipFill>
        <p:spPr bwMode="auto">
          <a:xfrm>
            <a:off x="3357736" y="919319"/>
            <a:ext cx="2366392" cy="3060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919319"/>
            <a:ext cx="2096353" cy="30600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025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950" y="188913"/>
            <a:ext cx="8928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e.sytwin – wireless connection</a:t>
            </a:r>
            <a:endParaRPr lang="it-IT" sz="2400" b="1" i="1" cap="sm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4811"/>
              </a:clrFrom>
              <a:clrTo>
                <a:srgbClr val="00481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1" cy="509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tangolo 5"/>
          <p:cNvSpPr>
            <a:spLocks noChangeArrowheads="1"/>
          </p:cNvSpPr>
          <p:nvPr/>
        </p:nvSpPr>
        <p:spPr bwMode="auto">
          <a:xfrm>
            <a:off x="107950" y="6114782"/>
            <a:ext cx="89281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000000"/>
                </a:solidFill>
                <a:latin typeface="Arial" charset="0"/>
              </a:rPr>
              <a:t>NO CABLE INTERCONNECTION BETWEEN E.SYBOX</a:t>
            </a:r>
            <a:endParaRPr lang="en-US" sz="1600" b="1" i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805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rto\Desktop\Surface Pump System\Immagini per Presentazione\twin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8" y="1138238"/>
            <a:ext cx="457200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5088" y="4429125"/>
            <a:ext cx="4127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38" y="4214813"/>
            <a:ext cx="41275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4000500"/>
            <a:ext cx="390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6900" y="3800475"/>
            <a:ext cx="390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00696">
            <a:off x="6126163" y="4897438"/>
            <a:ext cx="18684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642938"/>
            <a:ext cx="216217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9025" y="1857375"/>
            <a:ext cx="1490663" cy="22463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ttore 2 16"/>
          <p:cNvCxnSpPr/>
          <p:nvPr/>
        </p:nvCxnSpPr>
        <p:spPr>
          <a:xfrm rot="10800000" flipV="1">
            <a:off x="6624638" y="3000375"/>
            <a:ext cx="1233487" cy="100012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rot="10800000" flipV="1">
            <a:off x="7286625" y="3071813"/>
            <a:ext cx="928688" cy="85725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44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5733256"/>
            <a:ext cx="13335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7"/>
          <p:cNvSpPr txBox="1">
            <a:spLocks noChangeArrowheads="1"/>
          </p:cNvSpPr>
          <p:nvPr/>
        </p:nvSpPr>
        <p:spPr bwMode="auto">
          <a:xfrm>
            <a:off x="2771800" y="728663"/>
            <a:ext cx="24399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b="1" dirty="0" smtClean="0">
                <a:latin typeface="+mn-lt"/>
              </a:rPr>
              <a:t>It’s possible to disconnect one e.sybox ensuring the water supply thanks to the remaining e.sybox (left pic.).</a:t>
            </a:r>
          </a:p>
        </p:txBody>
      </p:sp>
      <p:sp>
        <p:nvSpPr>
          <p:cNvPr id="20" name="Rettangolo 23"/>
          <p:cNvSpPr>
            <a:spLocks noChangeArrowheads="1"/>
          </p:cNvSpPr>
          <p:nvPr/>
        </p:nvSpPr>
        <p:spPr bwMode="auto">
          <a:xfrm>
            <a:off x="3736330" y="3061409"/>
            <a:ext cx="24918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b="1" dirty="0">
                <a:latin typeface="+mn-lt"/>
              </a:rPr>
              <a:t>After disconnecting one unit, fix the adapters and the upper cover to the base. Then screw the 2 maintenenace plugs to the adapters.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950" y="188913"/>
            <a:ext cx="8928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e.sytwin </a:t>
            </a:r>
            <a:r>
              <a:rPr lang="it-IT" sz="2400" b="1" i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connection features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7" name="Group 13"/>
          <p:cNvGrpSpPr>
            <a:grpSpLocks/>
          </p:cNvGrpSpPr>
          <p:nvPr/>
        </p:nvGrpSpPr>
        <p:grpSpPr bwMode="auto">
          <a:xfrm>
            <a:off x="3088903" y="3444353"/>
            <a:ext cx="606425" cy="638175"/>
            <a:chOff x="592" y="2957"/>
            <a:chExt cx="469" cy="484"/>
          </a:xfrm>
        </p:grpSpPr>
        <p:sp>
          <p:nvSpPr>
            <p:cNvPr id="47121" name="Line 10"/>
            <p:cNvSpPr>
              <a:spLocks noChangeShapeType="1"/>
            </p:cNvSpPr>
            <p:nvPr/>
          </p:nvSpPr>
          <p:spPr bwMode="auto">
            <a:xfrm flipH="1">
              <a:off x="592" y="3282"/>
              <a:ext cx="27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122" name="Line 11"/>
            <p:cNvSpPr>
              <a:spLocks noChangeShapeType="1"/>
            </p:cNvSpPr>
            <p:nvPr/>
          </p:nvSpPr>
          <p:spPr bwMode="auto">
            <a:xfrm flipH="1" flipV="1">
              <a:off x="860" y="2957"/>
              <a:ext cx="6" cy="3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123" name="Line 12"/>
            <p:cNvSpPr>
              <a:spLocks noChangeShapeType="1"/>
            </p:cNvSpPr>
            <p:nvPr/>
          </p:nvSpPr>
          <p:spPr bwMode="auto">
            <a:xfrm>
              <a:off x="868" y="3280"/>
              <a:ext cx="193" cy="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7108" name="Text Box 18"/>
          <p:cNvSpPr txBox="1">
            <a:spLocks noChangeArrowheads="1"/>
          </p:cNvSpPr>
          <p:nvPr/>
        </p:nvSpPr>
        <p:spPr bwMode="auto">
          <a:xfrm>
            <a:off x="3234953" y="3245916"/>
            <a:ext cx="439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/>
              <a:t>882</a:t>
            </a:r>
          </a:p>
        </p:txBody>
      </p:sp>
      <p:sp>
        <p:nvSpPr>
          <p:cNvPr id="47109" name="Text Box 19"/>
          <p:cNvSpPr txBox="1">
            <a:spLocks noChangeArrowheads="1"/>
          </p:cNvSpPr>
          <p:nvPr/>
        </p:nvSpPr>
        <p:spPr bwMode="auto">
          <a:xfrm>
            <a:off x="2660278" y="3852341"/>
            <a:ext cx="4397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/>
              <a:t>540</a:t>
            </a:r>
          </a:p>
        </p:txBody>
      </p:sp>
      <p:sp>
        <p:nvSpPr>
          <p:cNvPr id="47110" name="Text Box 20"/>
          <p:cNvSpPr txBox="1">
            <a:spLocks noChangeArrowheads="1"/>
          </p:cNvSpPr>
          <p:nvPr/>
        </p:nvSpPr>
        <p:spPr bwMode="auto">
          <a:xfrm>
            <a:off x="3484191" y="4088878"/>
            <a:ext cx="439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/>
              <a:t>755</a:t>
            </a:r>
          </a:p>
        </p:txBody>
      </p:sp>
      <p:sp>
        <p:nvSpPr>
          <p:cNvPr id="47111" name="CasellaDiTesto 14"/>
          <p:cNvSpPr txBox="1">
            <a:spLocks noChangeArrowheads="1"/>
          </p:cNvSpPr>
          <p:nvPr/>
        </p:nvSpPr>
        <p:spPr bwMode="auto">
          <a:xfrm>
            <a:off x="5074629" y="4952617"/>
            <a:ext cx="3642054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1600" dirty="0" smtClean="0">
                <a:latin typeface="Arial" charset="0"/>
              </a:rPr>
              <a:t>TOTAL </a:t>
            </a:r>
            <a:r>
              <a:rPr lang="it-IT" sz="1600" dirty="0">
                <a:latin typeface="Arial" charset="0"/>
              </a:rPr>
              <a:t>VOLUME </a:t>
            </a:r>
            <a:r>
              <a:rPr lang="it-IT" sz="1600" dirty="0" smtClean="0">
                <a:latin typeface="Arial" charset="0"/>
              </a:rPr>
              <a:t>≈ 190 dm</a:t>
            </a:r>
            <a:r>
              <a:rPr lang="it-IT" sz="1600" baseline="30000" dirty="0" smtClean="0">
                <a:latin typeface="Arial" charset="0"/>
              </a:rPr>
              <a:t>3</a:t>
            </a:r>
          </a:p>
          <a:p>
            <a:pPr algn="ctr" eaLnBrk="1" hangingPunct="1"/>
            <a:endParaRPr lang="it-IT" sz="1600" baseline="30000" dirty="0">
              <a:latin typeface="Arial" charset="0"/>
            </a:endParaRPr>
          </a:p>
          <a:p>
            <a:pPr algn="ctr" eaLnBrk="1" hangingPunct="1"/>
            <a:r>
              <a:rPr lang="it-IT" sz="1600" b="1" dirty="0" smtClean="0">
                <a:solidFill>
                  <a:srgbClr val="00B050"/>
                </a:solidFill>
                <a:latin typeface="Arial" charset="0"/>
              </a:rPr>
              <a:t>- </a:t>
            </a:r>
            <a:r>
              <a:rPr lang="it-IT" sz="1600" b="1" dirty="0">
                <a:solidFill>
                  <a:srgbClr val="00B050"/>
                </a:solidFill>
                <a:latin typeface="Arial" charset="0"/>
              </a:rPr>
              <a:t>50% of occupied space</a:t>
            </a:r>
            <a:endParaRPr lang="it-IT" sz="1600" dirty="0">
              <a:solidFill>
                <a:srgbClr val="00B050"/>
              </a:solidFill>
              <a:latin typeface="Arial" charset="0"/>
            </a:endParaRPr>
          </a:p>
        </p:txBody>
      </p:sp>
      <p:grpSp>
        <p:nvGrpSpPr>
          <p:cNvPr id="47112" name="Group 13"/>
          <p:cNvGrpSpPr>
            <a:grpSpLocks/>
          </p:cNvGrpSpPr>
          <p:nvPr/>
        </p:nvGrpSpPr>
        <p:grpSpPr bwMode="auto">
          <a:xfrm>
            <a:off x="7988307" y="3516362"/>
            <a:ext cx="606425" cy="638175"/>
            <a:chOff x="592" y="2957"/>
            <a:chExt cx="469" cy="484"/>
          </a:xfrm>
        </p:grpSpPr>
        <p:sp>
          <p:nvSpPr>
            <p:cNvPr id="47118" name="Line 10"/>
            <p:cNvSpPr>
              <a:spLocks noChangeShapeType="1"/>
            </p:cNvSpPr>
            <p:nvPr/>
          </p:nvSpPr>
          <p:spPr bwMode="auto">
            <a:xfrm flipH="1">
              <a:off x="592" y="3282"/>
              <a:ext cx="270" cy="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119" name="Line 11"/>
            <p:cNvSpPr>
              <a:spLocks noChangeShapeType="1"/>
            </p:cNvSpPr>
            <p:nvPr/>
          </p:nvSpPr>
          <p:spPr bwMode="auto">
            <a:xfrm flipH="1" flipV="1">
              <a:off x="860" y="2957"/>
              <a:ext cx="6" cy="3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7120" name="Line 12"/>
            <p:cNvSpPr>
              <a:spLocks noChangeShapeType="1"/>
            </p:cNvSpPr>
            <p:nvPr/>
          </p:nvSpPr>
          <p:spPr bwMode="auto">
            <a:xfrm>
              <a:off x="868" y="3280"/>
              <a:ext cx="193" cy="1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7113" name="Text Box 18"/>
          <p:cNvSpPr txBox="1">
            <a:spLocks noChangeArrowheads="1"/>
          </p:cNvSpPr>
          <p:nvPr/>
        </p:nvSpPr>
        <p:spPr bwMode="auto">
          <a:xfrm>
            <a:off x="8134357" y="3317924"/>
            <a:ext cx="439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/>
              <a:t>710</a:t>
            </a:r>
          </a:p>
        </p:txBody>
      </p:sp>
      <p:sp>
        <p:nvSpPr>
          <p:cNvPr id="47114" name="Text Box 19"/>
          <p:cNvSpPr txBox="1">
            <a:spLocks noChangeArrowheads="1"/>
          </p:cNvSpPr>
          <p:nvPr/>
        </p:nvSpPr>
        <p:spPr bwMode="auto">
          <a:xfrm>
            <a:off x="7559682" y="3924349"/>
            <a:ext cx="4397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/>
              <a:t>750</a:t>
            </a:r>
          </a:p>
        </p:txBody>
      </p:sp>
      <p:sp>
        <p:nvSpPr>
          <p:cNvPr id="47115" name="Text Box 20"/>
          <p:cNvSpPr txBox="1">
            <a:spLocks noChangeArrowheads="1"/>
          </p:cNvSpPr>
          <p:nvPr/>
        </p:nvSpPr>
        <p:spPr bwMode="auto">
          <a:xfrm>
            <a:off x="8383594" y="4160887"/>
            <a:ext cx="439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/>
              <a:t>350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950" y="188913"/>
            <a:ext cx="8928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e.sytwin </a:t>
            </a:r>
            <a:r>
              <a:rPr lang="it-IT" sz="2400" b="1" i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compact</a:t>
            </a:r>
          </a:p>
        </p:txBody>
      </p: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396204"/>
            <a:ext cx="2343057" cy="237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673" y="1022912"/>
            <a:ext cx="2289637" cy="294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sellaDiTesto 14"/>
          <p:cNvSpPr txBox="1">
            <a:spLocks noChangeArrowheads="1"/>
          </p:cNvSpPr>
          <p:nvPr/>
        </p:nvSpPr>
        <p:spPr bwMode="auto">
          <a:xfrm>
            <a:off x="222697" y="5013176"/>
            <a:ext cx="3701231" cy="74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1600" dirty="0" smtClean="0">
                <a:latin typeface="Arial" charset="0"/>
              </a:rPr>
              <a:t>TOTAL </a:t>
            </a:r>
            <a:r>
              <a:rPr lang="it-IT" sz="1600" dirty="0">
                <a:latin typeface="Arial" charset="0"/>
              </a:rPr>
              <a:t>VOLUME </a:t>
            </a:r>
            <a:r>
              <a:rPr lang="it-IT" sz="1600" dirty="0" smtClean="0">
                <a:latin typeface="Arial" charset="0"/>
              </a:rPr>
              <a:t>≈ 360 dm</a:t>
            </a:r>
            <a:r>
              <a:rPr lang="it-IT" sz="1600" baseline="30000" dirty="0" smtClean="0">
                <a:latin typeface="Arial" charset="0"/>
              </a:rPr>
              <a:t>3</a:t>
            </a:r>
          </a:p>
          <a:p>
            <a:pPr algn="ctr" eaLnBrk="1" hangingPunct="1"/>
            <a:endParaRPr lang="it-IT" sz="1600" baseline="30000" dirty="0">
              <a:latin typeface="Arial" charset="0"/>
            </a:endParaRPr>
          </a:p>
          <a:p>
            <a:pPr algn="ctr" eaLnBrk="1" hangingPunct="1"/>
            <a:r>
              <a:rPr lang="it-IT" sz="1600" b="1" u="sng" dirty="0">
                <a:solidFill>
                  <a:srgbClr val="FF0000"/>
                </a:solidFill>
                <a:latin typeface="Arial" charset="0"/>
              </a:rPr>
              <a:t>Pressure vassel not included</a:t>
            </a:r>
            <a:r>
              <a:rPr lang="it-IT" sz="1600" baseline="30000" dirty="0" smtClean="0">
                <a:latin typeface="Arial" charset="0"/>
              </a:rPr>
              <a:t> </a:t>
            </a:r>
            <a:endParaRPr lang="it-IT" sz="1600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950" y="199423"/>
            <a:ext cx="8928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e.sybox accessories – </a:t>
            </a: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code &amp; dimensions</a:t>
            </a:r>
            <a:endParaRPr lang="it-IT" sz="2400" b="1" i="1" cap="sm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418247"/>
              </p:ext>
            </p:extLst>
          </p:nvPr>
        </p:nvGraphicFramePr>
        <p:xfrm>
          <a:off x="125214" y="1196752"/>
          <a:ext cx="8910837" cy="43327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0190"/>
                <a:gridCol w="1960602"/>
                <a:gridCol w="1960602"/>
                <a:gridCol w="2019443"/>
              </a:tblGrid>
              <a:tr h="293752">
                <a:tc>
                  <a:txBody>
                    <a:bodyPr/>
                    <a:lstStyle/>
                    <a:p>
                      <a:pPr algn="ctr"/>
                      <a:endParaRPr lang="it-IT" sz="1400" b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Code</a:t>
                      </a:r>
                      <a:endParaRPr lang="it-IT" sz="1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Dimensions [mm]</a:t>
                      </a:r>
                      <a:endParaRPr lang="it-IT" sz="14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/>
                        <a:t>Dimensions with e.sybox [mm]</a:t>
                      </a:r>
                      <a:endParaRPr lang="it-IT" sz="1400" b="1" dirty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71518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60161442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185L x 25P x 144H</a:t>
                      </a:r>
                      <a:endParaRPr lang="it-IT" sz="1400" b="1" dirty="0" smtClean="0">
                        <a:latin typeface="+mn-lt"/>
                      </a:endParaRPr>
                    </a:p>
                    <a:p>
                      <a:pPr algn="ctr"/>
                      <a:endParaRPr lang="it-IT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dirty="0" smtClean="0">
                          <a:latin typeface="+mn-lt"/>
                        </a:rPr>
                        <a:t>-</a:t>
                      </a:r>
                      <a:endParaRPr lang="it-IT" sz="1400" b="1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635760"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GAS – 60147247</a:t>
                      </a:r>
                      <a:endParaRPr lang="it-IT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pt-BR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293L x 318P x 180H</a:t>
                      </a:r>
                      <a:endParaRPr lang="it-IT" sz="1400" b="1" dirty="0">
                        <a:latin typeface="+mn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293L x 345P x 679H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(with 1 e.sybox installed)</a:t>
                      </a:r>
                    </a:p>
                    <a:p>
                      <a:pPr algn="ctr"/>
                      <a:endParaRPr lang="it-IT" sz="1400" b="1" dirty="0">
                        <a:latin typeface="+mn-lt"/>
                      </a:endParaRPr>
                    </a:p>
                  </a:txBody>
                  <a:tcPr anchor="ctr"/>
                </a:tc>
              </a:tr>
              <a:tr h="63576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NPT – 60150514</a:t>
                      </a:r>
                      <a:endParaRPr lang="it-IT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35760">
                <a:tc rowSpan="2">
                  <a:txBody>
                    <a:bodyPr/>
                    <a:lstStyle/>
                    <a:p>
                      <a:endParaRPr lang="it-I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GAS – 60160491</a:t>
                      </a:r>
                      <a:endParaRPr lang="it-IT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4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752L x 358P x 230H</a:t>
                      </a:r>
                      <a:endParaRPr kumimoji="0" lang="it-IT" sz="14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752L x 358P x 730H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(with 2 e.sybox installed)</a:t>
                      </a:r>
                    </a:p>
                  </a:txBody>
                  <a:tcPr anchor="ctr"/>
                </a:tc>
              </a:tr>
              <a:tr h="63576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NPT – 60162081</a:t>
                      </a:r>
                      <a:endParaRPr lang="it-IT" sz="14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acr\Desktop\e.sywal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066568"/>
            <a:ext cx="1193043" cy="2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cr\Desktop\e.sydock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290704"/>
            <a:ext cx="1214435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cr\Desktop\e.sytwin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4658856"/>
            <a:ext cx="1193043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rto\Desktop\Surface Pump System\Immagini per Presentazione\FCT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624" y="3053246"/>
            <a:ext cx="1154490" cy="95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950" y="5589240"/>
            <a:ext cx="8928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100" b="1" dirty="0" smtClean="0">
                <a:latin typeface="+mn-lt"/>
              </a:rPr>
              <a:t>* e.sybox not </a:t>
            </a:r>
            <a:r>
              <a:rPr lang="it-IT" sz="1100" b="1" dirty="0">
                <a:latin typeface="+mn-lt"/>
              </a:rPr>
              <a:t>included (to </a:t>
            </a:r>
            <a:r>
              <a:rPr lang="it-IT" sz="1100" b="1" dirty="0" smtClean="0">
                <a:latin typeface="+mn-lt"/>
              </a:rPr>
              <a:t>order </a:t>
            </a:r>
            <a:r>
              <a:rPr lang="it-IT" sz="1100" b="1" dirty="0">
                <a:latin typeface="+mn-lt"/>
              </a:rPr>
              <a:t>: cod. </a:t>
            </a:r>
            <a:r>
              <a:rPr lang="it-IT" sz="1100" b="1" dirty="0" smtClean="0">
                <a:latin typeface="+mn-lt"/>
              </a:rPr>
              <a:t>60147200 )</a:t>
            </a:r>
            <a:endParaRPr lang="it-IT" sz="1100" b="1" dirty="0"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45" y="1869070"/>
            <a:ext cx="830084" cy="91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cr\Desktop\esytwin inst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717" y="4399272"/>
            <a:ext cx="1334303" cy="97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1458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0"/>
          <p:cNvSpPr txBox="1">
            <a:spLocks noChangeArrowheads="1"/>
          </p:cNvSpPr>
          <p:nvPr/>
        </p:nvSpPr>
        <p:spPr bwMode="auto">
          <a:xfrm>
            <a:off x="1223962" y="6074132"/>
            <a:ext cx="6696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2800" b="1" dirty="0">
                <a:solidFill>
                  <a:schemeClr val="bg1"/>
                </a:solidFill>
              </a:rPr>
              <a:t>THANK YOU </a:t>
            </a:r>
            <a:r>
              <a:rPr lang="it-IT" sz="2800" b="1" dirty="0" smtClean="0">
                <a:solidFill>
                  <a:schemeClr val="bg1"/>
                </a:solidFill>
              </a:rPr>
              <a:t>FOR YOUR </a:t>
            </a:r>
            <a:r>
              <a:rPr lang="it-IT" sz="2800" b="1" dirty="0">
                <a:solidFill>
                  <a:schemeClr val="bg1"/>
                </a:solidFill>
              </a:rPr>
              <a:t>ATTENTION</a:t>
            </a:r>
          </a:p>
        </p:txBody>
      </p:sp>
    </p:spTree>
    <p:extLst>
      <p:ext uri="{BB962C8B-B14F-4D97-AF65-F5344CB8AC3E}">
        <p14:creationId xmlns:p14="http://schemas.microsoft.com/office/powerpoint/2010/main" val="1645724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425" r="2125"/>
          <a:stretch/>
        </p:blipFill>
        <p:spPr bwMode="auto">
          <a:xfrm>
            <a:off x="6190976" y="1268760"/>
            <a:ext cx="2917528" cy="483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950" y="188913"/>
            <a:ext cx="8928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e.sywall – bracket for wall installation</a:t>
            </a:r>
            <a:endParaRPr lang="it-IT" sz="2400" b="1" i="1" cap="sm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acr\Desktop\e.sywal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2808312" cy="47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006" r="78963" b="30984"/>
          <a:stretch/>
        </p:blipFill>
        <p:spPr bwMode="auto">
          <a:xfrm>
            <a:off x="288341" y="2924942"/>
            <a:ext cx="720000" cy="172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57090">
            <a:off x="898771" y="1665697"/>
            <a:ext cx="3628653" cy="396875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37" t="71371"/>
          <a:stretch/>
        </p:blipFill>
        <p:spPr bwMode="auto">
          <a:xfrm>
            <a:off x="1542677" y="5326376"/>
            <a:ext cx="2675986" cy="1075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327549" flipH="1">
            <a:off x="4623168" y="2085653"/>
            <a:ext cx="1378177" cy="2944288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90577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4117" y="764704"/>
            <a:ext cx="561800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950" y="188913"/>
            <a:ext cx="8928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e.sywall – bracket for wall installation</a:t>
            </a:r>
            <a:endParaRPr lang="it-IT" sz="2400" b="1" i="1" cap="sm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950" y="4601160"/>
            <a:ext cx="89281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 smtClean="0">
                <a:latin typeface="+mn-lt"/>
              </a:rPr>
              <a:t>e.sybox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>
                <a:latin typeface="+mn-lt"/>
              </a:rPr>
              <a:t>is already set up for installation hanging on the wall with the DAB accessory </a:t>
            </a:r>
            <a:r>
              <a:rPr lang="en-US" sz="1400" dirty="0" smtClean="0">
                <a:latin typeface="+mn-lt"/>
              </a:rPr>
              <a:t>kit </a:t>
            </a:r>
            <a:r>
              <a:rPr lang="en-US" sz="1400" dirty="0" err="1" smtClean="0">
                <a:latin typeface="+mn-lt"/>
              </a:rPr>
              <a:t>e.sywall</a:t>
            </a:r>
            <a:r>
              <a:rPr lang="en-US" sz="1400" dirty="0" smtClean="0">
                <a:latin typeface="+mn-lt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sz="1400" b="1" i="1" dirty="0" smtClean="0">
                <a:latin typeface="+mn-lt"/>
              </a:rPr>
              <a:t>Advantages: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+mn-lt"/>
              </a:rPr>
              <a:t>Saving space on the ground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>
                <a:latin typeface="+mn-lt"/>
              </a:rPr>
              <a:t>Possibility to </a:t>
            </a:r>
            <a:r>
              <a:rPr lang="en-US" sz="1400" dirty="0" smtClean="0">
                <a:latin typeface="+mn-lt"/>
              </a:rPr>
              <a:t>simultaneously connect </a:t>
            </a:r>
            <a:r>
              <a:rPr lang="en-US" sz="1400" dirty="0">
                <a:latin typeface="+mn-lt"/>
              </a:rPr>
              <a:t>2 different </a:t>
            </a:r>
            <a:r>
              <a:rPr lang="en-US" sz="1400" dirty="0" smtClean="0">
                <a:latin typeface="+mn-lt"/>
              </a:rPr>
              <a:t>deliveries in vertical position</a:t>
            </a:r>
            <a:endParaRPr lang="en-US" sz="1400" dirty="0">
              <a:latin typeface="+mn-lt"/>
            </a:endParaRPr>
          </a:p>
        </p:txBody>
      </p:sp>
      <p:pic>
        <p:nvPicPr>
          <p:cNvPr id="7" name="Picture 8" descr="C:\Users\acr\Desktop\IMG_140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908720"/>
            <a:ext cx="248427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246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950" y="188913"/>
            <a:ext cx="8928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e.sydock </a:t>
            </a:r>
            <a:r>
              <a:rPr lang="it-IT" sz="2400" b="1" i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fast connection tool kit</a:t>
            </a:r>
            <a:endParaRPr lang="it-IT" sz="2400" b="1" i="1" cap="sm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476" y="1208994"/>
            <a:ext cx="3234110" cy="86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0" t="17061" r="12094" b="9480"/>
          <a:stretch/>
        </p:blipFill>
        <p:spPr>
          <a:xfrm>
            <a:off x="395536" y="2780927"/>
            <a:ext cx="4608512" cy="3024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720080"/>
            <a:ext cx="3929592" cy="5229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647984"/>
            <a:ext cx="2664296" cy="583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300857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950" y="188913"/>
            <a:ext cx="8928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e.sydock </a:t>
            </a:r>
            <a:r>
              <a:rPr lang="it-IT" sz="2400" b="1" i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fast connection tool kit</a:t>
            </a:r>
            <a:endParaRPr lang="it-IT" sz="2400" b="1" i="1" cap="sm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950" y="764704"/>
            <a:ext cx="6336258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latin typeface="+mn-lt"/>
              </a:rPr>
              <a:t>A</a:t>
            </a:r>
            <a:r>
              <a:rPr lang="en-US" sz="1400" dirty="0" smtClean="0">
                <a:latin typeface="+mn-lt"/>
              </a:rPr>
              <a:t>ccessory </a:t>
            </a:r>
            <a:r>
              <a:rPr lang="en-US" sz="1400" dirty="0">
                <a:latin typeface="+mn-lt"/>
              </a:rPr>
              <a:t>kit for Quick Connection of the system. This is a quick coupling base on which to make the connections to the plant and from which the system can be simply connected or disconnected.</a:t>
            </a:r>
          </a:p>
          <a:p>
            <a:pPr>
              <a:lnSpc>
                <a:spcPct val="150000"/>
              </a:lnSpc>
            </a:pPr>
            <a:endParaRPr lang="it-IT" sz="1400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it-IT" sz="1400" b="1" i="1" dirty="0" smtClean="0">
                <a:latin typeface="+mn-lt"/>
              </a:rPr>
              <a:t>Advantages</a:t>
            </a:r>
            <a:r>
              <a:rPr lang="it-IT" sz="1400" b="1" i="1" dirty="0">
                <a:latin typeface="+mn-lt"/>
              </a:rPr>
              <a:t>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+mn-lt"/>
              </a:rPr>
              <a:t>possibility </a:t>
            </a:r>
            <a:r>
              <a:rPr lang="en-US" sz="1400" dirty="0">
                <a:latin typeface="+mn-lt"/>
              </a:rPr>
              <a:t>of making up the plant on-site, testing it, but </a:t>
            </a:r>
            <a:r>
              <a:rPr lang="en-US" sz="1400" dirty="0" smtClean="0">
                <a:latin typeface="+mn-lt"/>
              </a:rPr>
              <a:t>removing </a:t>
            </a:r>
            <a:r>
              <a:rPr lang="en-US" sz="1400" dirty="0">
                <a:latin typeface="+mn-lt"/>
              </a:rPr>
              <a:t>the actual system until the moment of delivery, avoiding possible </a:t>
            </a:r>
            <a:r>
              <a:rPr lang="en-US" sz="1400" dirty="0" smtClean="0">
                <a:latin typeface="+mn-lt"/>
              </a:rPr>
              <a:t>damage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+mn-lt"/>
              </a:rPr>
              <a:t>it </a:t>
            </a:r>
            <a:r>
              <a:rPr lang="en-US" sz="1400" dirty="0">
                <a:latin typeface="+mn-lt"/>
              </a:rPr>
              <a:t>is easy for the </a:t>
            </a:r>
            <a:r>
              <a:rPr lang="en-US" sz="1400" dirty="0" smtClean="0">
                <a:latin typeface="+mn-lt"/>
              </a:rPr>
              <a:t>assistance </a:t>
            </a:r>
            <a:r>
              <a:rPr lang="en-US" sz="1400" dirty="0">
                <a:latin typeface="+mn-lt"/>
              </a:rPr>
              <a:t>service to replace the system with a “spare” in the event of special </a:t>
            </a:r>
            <a:r>
              <a:rPr lang="en-US" sz="1400" dirty="0" smtClean="0">
                <a:latin typeface="+mn-lt"/>
              </a:rPr>
              <a:t>maintenance</a:t>
            </a:r>
            <a:endParaRPr lang="it-IT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93878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07950" y="188913"/>
            <a:ext cx="8928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e.sydock </a:t>
            </a:r>
            <a:r>
              <a:rPr lang="it-IT" sz="2400" b="1" i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connection features</a:t>
            </a:r>
          </a:p>
        </p:txBody>
      </p:sp>
      <p:pic>
        <p:nvPicPr>
          <p:cNvPr id="43011" name="Picture 13" descr="C:\Users\rto\Desktop\Surface Pump System\Immagini per Presentazione\cov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4220" y="4216044"/>
            <a:ext cx="2087563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9654" y="3071093"/>
            <a:ext cx="7905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2404" y="3071093"/>
            <a:ext cx="79057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90" y="4411662"/>
            <a:ext cx="150018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9980" y="1196603"/>
            <a:ext cx="4127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8605" y="1349003"/>
            <a:ext cx="4127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6691" y="4071218"/>
            <a:ext cx="14192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4" name="CasellaDiTesto 17"/>
          <p:cNvSpPr txBox="1">
            <a:spLocks noChangeArrowheads="1"/>
          </p:cNvSpPr>
          <p:nvPr/>
        </p:nvSpPr>
        <p:spPr bwMode="auto">
          <a:xfrm>
            <a:off x="2195736" y="5795417"/>
            <a:ext cx="4214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1800" dirty="0" smtClean="0"/>
              <a:t>1 </a:t>
            </a:r>
            <a:r>
              <a:rPr lang="it-IT" sz="1800" dirty="0"/>
              <a:t>upper covers</a:t>
            </a:r>
          </a:p>
        </p:txBody>
      </p:sp>
      <p:sp>
        <p:nvSpPr>
          <p:cNvPr id="43025" name="CasellaDiTesto 18"/>
          <p:cNvSpPr txBox="1">
            <a:spLocks noChangeArrowheads="1"/>
          </p:cNvSpPr>
          <p:nvPr/>
        </p:nvSpPr>
        <p:spPr bwMode="auto">
          <a:xfrm>
            <a:off x="75247" y="4978399"/>
            <a:ext cx="2428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1800" dirty="0"/>
              <a:t>4 Clammers: to fasten the union + side plugs</a:t>
            </a:r>
          </a:p>
        </p:txBody>
      </p:sp>
      <p:sp>
        <p:nvSpPr>
          <p:cNvPr id="43026" name="CasellaDiTesto 19"/>
          <p:cNvSpPr txBox="1">
            <a:spLocks noChangeArrowheads="1"/>
          </p:cNvSpPr>
          <p:nvPr/>
        </p:nvSpPr>
        <p:spPr bwMode="auto">
          <a:xfrm>
            <a:off x="5950966" y="3642593"/>
            <a:ext cx="314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800"/>
              <a:t>2 suction and delivery union</a:t>
            </a:r>
          </a:p>
        </p:txBody>
      </p:sp>
      <p:sp>
        <p:nvSpPr>
          <p:cNvPr id="43027" name="CasellaDiTesto 20"/>
          <p:cNvSpPr txBox="1">
            <a:spLocks noChangeArrowheads="1"/>
          </p:cNvSpPr>
          <p:nvPr/>
        </p:nvSpPr>
        <p:spPr bwMode="auto">
          <a:xfrm>
            <a:off x="5965254" y="4571281"/>
            <a:ext cx="314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800"/>
              <a:t>2 side plugs</a:t>
            </a:r>
          </a:p>
        </p:txBody>
      </p:sp>
      <p:sp>
        <p:nvSpPr>
          <p:cNvPr id="43030" name="CasellaDiTesto 17"/>
          <p:cNvSpPr txBox="1">
            <a:spLocks noChangeArrowheads="1"/>
          </p:cNvSpPr>
          <p:nvPr/>
        </p:nvSpPr>
        <p:spPr bwMode="auto">
          <a:xfrm>
            <a:off x="5950965" y="2032868"/>
            <a:ext cx="260255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800" dirty="0" smtClean="0"/>
              <a:t>2 adapters:</a:t>
            </a:r>
          </a:p>
          <a:p>
            <a:pPr eaLnBrk="1" hangingPunct="1"/>
            <a:r>
              <a:rPr lang="it-IT" sz="1800" dirty="0" smtClean="0"/>
              <a:t>to </a:t>
            </a:r>
            <a:r>
              <a:rPr lang="it-IT" sz="1800" dirty="0"/>
              <a:t>connect </a:t>
            </a:r>
            <a:r>
              <a:rPr lang="it-IT" sz="1800" dirty="0" smtClean="0"/>
              <a:t>the </a:t>
            </a:r>
            <a:r>
              <a:rPr lang="it-IT" sz="1800" dirty="0"/>
              <a:t>e.sybox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908720"/>
            <a:ext cx="3785120" cy="32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7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07950" y="188913"/>
            <a:ext cx="8928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e.sydock </a:t>
            </a:r>
            <a:r>
              <a:rPr lang="it-IT" sz="2400" b="1" i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suction and delivery on one side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4455" y="1700808"/>
            <a:ext cx="64293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4455" y="2170708"/>
            <a:ext cx="64293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331" y="1793949"/>
            <a:ext cx="5810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331" y="2235274"/>
            <a:ext cx="5810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3437" y="4654773"/>
            <a:ext cx="642937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3437" y="5154835"/>
            <a:ext cx="642937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4455" y="4685952"/>
            <a:ext cx="5810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4455" y="5186015"/>
            <a:ext cx="5810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9" name="CasellaDiTesto 16"/>
          <p:cNvSpPr txBox="1">
            <a:spLocks noChangeArrowheads="1"/>
          </p:cNvSpPr>
          <p:nvPr/>
        </p:nvSpPr>
        <p:spPr bwMode="auto">
          <a:xfrm>
            <a:off x="6957392" y="2262783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Delivery</a:t>
            </a:r>
          </a:p>
        </p:txBody>
      </p:sp>
      <p:sp>
        <p:nvSpPr>
          <p:cNvPr id="45070" name="CasellaDiTesto 17"/>
          <p:cNvSpPr txBox="1">
            <a:spLocks noChangeArrowheads="1"/>
          </p:cNvSpPr>
          <p:nvPr/>
        </p:nvSpPr>
        <p:spPr bwMode="auto">
          <a:xfrm>
            <a:off x="6957392" y="1784945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Suction</a:t>
            </a:r>
          </a:p>
        </p:txBody>
      </p:sp>
      <p:sp>
        <p:nvSpPr>
          <p:cNvPr id="45071" name="CasellaDiTesto 18"/>
          <p:cNvSpPr txBox="1">
            <a:spLocks noChangeArrowheads="1"/>
          </p:cNvSpPr>
          <p:nvPr/>
        </p:nvSpPr>
        <p:spPr bwMode="auto">
          <a:xfrm>
            <a:off x="1061294" y="2051124"/>
            <a:ext cx="1285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Closed Side</a:t>
            </a:r>
          </a:p>
        </p:txBody>
      </p:sp>
      <p:cxnSp>
        <p:nvCxnSpPr>
          <p:cNvPr id="51" name="Connettore 2 20"/>
          <p:cNvCxnSpPr/>
          <p:nvPr/>
        </p:nvCxnSpPr>
        <p:spPr>
          <a:xfrm rot="10800000">
            <a:off x="5671517" y="1927820"/>
            <a:ext cx="571500" cy="1588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22"/>
          <p:cNvCxnSpPr/>
          <p:nvPr/>
        </p:nvCxnSpPr>
        <p:spPr>
          <a:xfrm rot="10800000">
            <a:off x="5671517" y="2410420"/>
            <a:ext cx="571500" cy="1588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4" name="CasellaDiTesto 23"/>
          <p:cNvSpPr txBox="1">
            <a:spLocks noChangeArrowheads="1"/>
          </p:cNvSpPr>
          <p:nvPr/>
        </p:nvSpPr>
        <p:spPr bwMode="auto">
          <a:xfrm>
            <a:off x="1187624" y="5240560"/>
            <a:ext cx="100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Delivery</a:t>
            </a:r>
          </a:p>
        </p:txBody>
      </p:sp>
      <p:sp>
        <p:nvSpPr>
          <p:cNvPr id="45075" name="CasellaDiTesto 24"/>
          <p:cNvSpPr txBox="1">
            <a:spLocks noChangeArrowheads="1"/>
          </p:cNvSpPr>
          <p:nvPr/>
        </p:nvSpPr>
        <p:spPr bwMode="auto">
          <a:xfrm>
            <a:off x="1187624" y="4732560"/>
            <a:ext cx="100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Suction</a:t>
            </a:r>
          </a:p>
        </p:txBody>
      </p:sp>
      <p:cxnSp>
        <p:nvCxnSpPr>
          <p:cNvPr id="57" name="Connettore 2 25"/>
          <p:cNvCxnSpPr/>
          <p:nvPr/>
        </p:nvCxnSpPr>
        <p:spPr>
          <a:xfrm rot="10800000">
            <a:off x="2687812" y="4915123"/>
            <a:ext cx="571500" cy="1587"/>
          </a:xfrm>
          <a:prstGeom prst="straightConnector1">
            <a:avLst/>
          </a:prstGeom>
          <a:ln w="444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77" name="CasellaDiTesto 26"/>
          <p:cNvSpPr txBox="1">
            <a:spLocks noChangeArrowheads="1"/>
          </p:cNvSpPr>
          <p:nvPr/>
        </p:nvSpPr>
        <p:spPr bwMode="auto">
          <a:xfrm>
            <a:off x="6814517" y="5006627"/>
            <a:ext cx="1285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Closed Side</a:t>
            </a:r>
          </a:p>
        </p:txBody>
      </p:sp>
      <p:cxnSp>
        <p:nvCxnSpPr>
          <p:cNvPr id="61" name="Connettore 2 27"/>
          <p:cNvCxnSpPr/>
          <p:nvPr/>
        </p:nvCxnSpPr>
        <p:spPr>
          <a:xfrm rot="10800000">
            <a:off x="2687812" y="5373910"/>
            <a:ext cx="571500" cy="1588"/>
          </a:xfrm>
          <a:prstGeom prst="straightConnector1">
            <a:avLst/>
          </a:prstGeom>
          <a:ln w="444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28"/>
          <p:cNvCxnSpPr/>
          <p:nvPr/>
        </p:nvCxnSpPr>
        <p:spPr>
          <a:xfrm rot="10800000">
            <a:off x="2704356" y="1949524"/>
            <a:ext cx="571500" cy="1588"/>
          </a:xfrm>
          <a:prstGeom prst="straightConnector1">
            <a:avLst/>
          </a:prstGeom>
          <a:ln w="444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2 29"/>
          <p:cNvCxnSpPr/>
          <p:nvPr/>
        </p:nvCxnSpPr>
        <p:spPr>
          <a:xfrm rot="10800000">
            <a:off x="2704356" y="2408312"/>
            <a:ext cx="571500" cy="1587"/>
          </a:xfrm>
          <a:prstGeom prst="straightConnector1">
            <a:avLst/>
          </a:prstGeom>
          <a:ln w="444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30"/>
          <p:cNvCxnSpPr/>
          <p:nvPr/>
        </p:nvCxnSpPr>
        <p:spPr>
          <a:xfrm rot="10800000">
            <a:off x="5742955" y="4885977"/>
            <a:ext cx="571500" cy="1588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31"/>
          <p:cNvCxnSpPr/>
          <p:nvPr/>
        </p:nvCxnSpPr>
        <p:spPr>
          <a:xfrm rot="10800000">
            <a:off x="5742955" y="5368577"/>
            <a:ext cx="571500" cy="1588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83" name="CasellaDiTesto 44"/>
          <p:cNvSpPr txBox="1">
            <a:spLocks noChangeArrowheads="1"/>
          </p:cNvSpPr>
          <p:nvPr/>
        </p:nvSpPr>
        <p:spPr bwMode="auto">
          <a:xfrm>
            <a:off x="0" y="714375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1600" b="1"/>
              <a:t>Right Suction and Delivery</a:t>
            </a:r>
          </a:p>
        </p:txBody>
      </p:sp>
      <p:sp>
        <p:nvSpPr>
          <p:cNvPr id="45084" name="CasellaDiTesto 45"/>
          <p:cNvSpPr txBox="1">
            <a:spLocks noChangeArrowheads="1"/>
          </p:cNvSpPr>
          <p:nvPr/>
        </p:nvSpPr>
        <p:spPr bwMode="auto">
          <a:xfrm>
            <a:off x="0" y="3552825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1600" b="1"/>
              <a:t>Left Suction and Delivery</a:t>
            </a:r>
          </a:p>
        </p:txBody>
      </p:sp>
      <p:sp>
        <p:nvSpPr>
          <p:cNvPr id="45090" name="CasellaDiTesto 46"/>
          <p:cNvSpPr txBox="1">
            <a:spLocks noChangeArrowheads="1"/>
          </p:cNvSpPr>
          <p:nvPr/>
        </p:nvSpPr>
        <p:spPr bwMode="auto">
          <a:xfrm>
            <a:off x="0" y="2981364"/>
            <a:ext cx="9144000" cy="30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1400" b="1" dirty="0"/>
              <a:t>FRONT</a:t>
            </a:r>
          </a:p>
        </p:txBody>
      </p:sp>
      <p:sp>
        <p:nvSpPr>
          <p:cNvPr id="45087" name="CasellaDiTesto 57"/>
          <p:cNvSpPr txBox="1">
            <a:spLocks noChangeArrowheads="1"/>
          </p:cNvSpPr>
          <p:nvPr/>
        </p:nvSpPr>
        <p:spPr bwMode="auto">
          <a:xfrm>
            <a:off x="0" y="5816639"/>
            <a:ext cx="9144000" cy="30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1400" b="1"/>
              <a:t>FRONT</a:t>
            </a:r>
          </a:p>
        </p:txBody>
      </p: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227" y="896694"/>
            <a:ext cx="2575545" cy="235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811223"/>
            <a:ext cx="2575545" cy="235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6410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107950" y="188913"/>
            <a:ext cx="89281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400" b="1" i="1" cap="sm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e.sydock </a:t>
            </a:r>
            <a:r>
              <a:rPr lang="it-IT" sz="2400" b="1" i="1" cap="sm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– suction and delivery in line</a:t>
            </a: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2592" y="1708225"/>
            <a:ext cx="6746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7065" y="2202507"/>
            <a:ext cx="64293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5467" y="2233687"/>
            <a:ext cx="5810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5628" y="1734195"/>
            <a:ext cx="5810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CasellaDiTesto 36"/>
          <p:cNvSpPr txBox="1">
            <a:spLocks noChangeArrowheads="1"/>
          </p:cNvSpPr>
          <p:nvPr/>
        </p:nvSpPr>
        <p:spPr bwMode="auto">
          <a:xfrm>
            <a:off x="6938565" y="2294582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Delivery</a:t>
            </a:r>
          </a:p>
        </p:txBody>
      </p:sp>
      <p:sp>
        <p:nvSpPr>
          <p:cNvPr id="46088" name="CasellaDiTesto 37"/>
          <p:cNvSpPr txBox="1">
            <a:spLocks noChangeArrowheads="1"/>
          </p:cNvSpPr>
          <p:nvPr/>
        </p:nvSpPr>
        <p:spPr bwMode="auto">
          <a:xfrm>
            <a:off x="1256780" y="1795537"/>
            <a:ext cx="1143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Suction</a:t>
            </a:r>
          </a:p>
        </p:txBody>
      </p:sp>
      <p:sp>
        <p:nvSpPr>
          <p:cNvPr id="46089" name="CasellaDiTesto 38"/>
          <p:cNvSpPr txBox="1">
            <a:spLocks noChangeArrowheads="1"/>
          </p:cNvSpPr>
          <p:nvPr/>
        </p:nvSpPr>
        <p:spPr bwMode="auto">
          <a:xfrm>
            <a:off x="899592" y="2259087"/>
            <a:ext cx="1285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Closed Side</a:t>
            </a:r>
          </a:p>
        </p:txBody>
      </p:sp>
      <p:cxnSp>
        <p:nvCxnSpPr>
          <p:cNvPr id="52" name="Connettore 2 39"/>
          <p:cNvCxnSpPr/>
          <p:nvPr/>
        </p:nvCxnSpPr>
        <p:spPr>
          <a:xfrm rot="10800000">
            <a:off x="5724128" y="1959620"/>
            <a:ext cx="571500" cy="1587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40"/>
          <p:cNvCxnSpPr/>
          <p:nvPr/>
        </p:nvCxnSpPr>
        <p:spPr>
          <a:xfrm rot="10800000">
            <a:off x="5724128" y="2442220"/>
            <a:ext cx="571500" cy="1587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41"/>
          <p:cNvCxnSpPr/>
          <p:nvPr/>
        </p:nvCxnSpPr>
        <p:spPr>
          <a:xfrm rot="10800000">
            <a:off x="2828405" y="1959050"/>
            <a:ext cx="571500" cy="1587"/>
          </a:xfrm>
          <a:prstGeom prst="straightConnector1">
            <a:avLst/>
          </a:prstGeom>
          <a:ln w="444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42"/>
          <p:cNvCxnSpPr/>
          <p:nvPr/>
        </p:nvCxnSpPr>
        <p:spPr>
          <a:xfrm rot="10800000">
            <a:off x="2828405" y="2417837"/>
            <a:ext cx="571500" cy="1588"/>
          </a:xfrm>
          <a:prstGeom prst="straightConnector1">
            <a:avLst/>
          </a:prstGeom>
          <a:ln w="444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5" name="CasellaDiTesto 45"/>
          <p:cNvSpPr txBox="1">
            <a:spLocks noChangeArrowheads="1"/>
          </p:cNvSpPr>
          <p:nvPr/>
        </p:nvSpPr>
        <p:spPr bwMode="auto">
          <a:xfrm>
            <a:off x="6938565" y="1780232"/>
            <a:ext cx="1285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Closed Side</a:t>
            </a:r>
          </a:p>
        </p:txBody>
      </p:sp>
      <p:pic>
        <p:nvPicPr>
          <p:cNvPr id="460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4600" y="5131023"/>
            <a:ext cx="6746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7603" y="4703763"/>
            <a:ext cx="6429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7475" y="4732560"/>
            <a:ext cx="5810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6166" y="5170488"/>
            <a:ext cx="58102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0" name="CasellaDiTesto 50"/>
          <p:cNvSpPr txBox="1">
            <a:spLocks noChangeArrowheads="1"/>
          </p:cNvSpPr>
          <p:nvPr/>
        </p:nvSpPr>
        <p:spPr bwMode="auto">
          <a:xfrm>
            <a:off x="1257350" y="5232623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Delivery</a:t>
            </a:r>
          </a:p>
        </p:txBody>
      </p:sp>
      <p:sp>
        <p:nvSpPr>
          <p:cNvPr id="46101" name="CasellaDiTesto 52"/>
          <p:cNvSpPr txBox="1">
            <a:spLocks noChangeArrowheads="1"/>
          </p:cNvSpPr>
          <p:nvPr/>
        </p:nvSpPr>
        <p:spPr bwMode="auto">
          <a:xfrm>
            <a:off x="971600" y="4757960"/>
            <a:ext cx="1285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Closed Side</a:t>
            </a:r>
          </a:p>
        </p:txBody>
      </p:sp>
      <p:cxnSp>
        <p:nvCxnSpPr>
          <p:cNvPr id="72" name="Connettore 2 53"/>
          <p:cNvCxnSpPr/>
          <p:nvPr/>
        </p:nvCxnSpPr>
        <p:spPr>
          <a:xfrm rot="10800000">
            <a:off x="5744666" y="4905375"/>
            <a:ext cx="571500" cy="1588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2 54"/>
          <p:cNvCxnSpPr/>
          <p:nvPr/>
        </p:nvCxnSpPr>
        <p:spPr>
          <a:xfrm rot="10800000">
            <a:off x="5744666" y="5389563"/>
            <a:ext cx="571500" cy="1587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55"/>
          <p:cNvCxnSpPr/>
          <p:nvPr/>
        </p:nvCxnSpPr>
        <p:spPr>
          <a:xfrm rot="10800000">
            <a:off x="2900413" y="4923060"/>
            <a:ext cx="571500" cy="1588"/>
          </a:xfrm>
          <a:prstGeom prst="straightConnector1">
            <a:avLst/>
          </a:prstGeom>
          <a:ln w="444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2 56"/>
          <p:cNvCxnSpPr/>
          <p:nvPr/>
        </p:nvCxnSpPr>
        <p:spPr>
          <a:xfrm rot="10800000">
            <a:off x="2900413" y="5383435"/>
            <a:ext cx="571500" cy="1588"/>
          </a:xfrm>
          <a:prstGeom prst="straightConnector1">
            <a:avLst/>
          </a:prstGeom>
          <a:ln w="4445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107" name="CasellaDiTesto 58"/>
          <p:cNvSpPr txBox="1">
            <a:spLocks noChangeArrowheads="1"/>
          </p:cNvSpPr>
          <p:nvPr/>
        </p:nvSpPr>
        <p:spPr bwMode="auto">
          <a:xfrm>
            <a:off x="7030541" y="5214938"/>
            <a:ext cx="1285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Closed Side</a:t>
            </a:r>
          </a:p>
        </p:txBody>
      </p:sp>
      <p:sp>
        <p:nvSpPr>
          <p:cNvPr id="46108" name="CasellaDiTesto 59"/>
          <p:cNvSpPr txBox="1">
            <a:spLocks noChangeArrowheads="1"/>
          </p:cNvSpPr>
          <p:nvPr/>
        </p:nvSpPr>
        <p:spPr bwMode="auto">
          <a:xfrm>
            <a:off x="7030541" y="4786313"/>
            <a:ext cx="114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it-IT" sz="1400"/>
              <a:t>Suction</a:t>
            </a:r>
          </a:p>
        </p:txBody>
      </p:sp>
      <p:sp>
        <p:nvSpPr>
          <p:cNvPr id="46109" name="CasellaDiTesto 60"/>
          <p:cNvSpPr txBox="1">
            <a:spLocks noChangeArrowheads="1"/>
          </p:cNvSpPr>
          <p:nvPr/>
        </p:nvSpPr>
        <p:spPr bwMode="auto">
          <a:xfrm>
            <a:off x="0" y="714375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1600" b="1"/>
              <a:t>Left Suction, Right Delivery</a:t>
            </a:r>
          </a:p>
        </p:txBody>
      </p:sp>
      <p:sp>
        <p:nvSpPr>
          <p:cNvPr id="46110" name="CasellaDiTesto 61"/>
          <p:cNvSpPr txBox="1">
            <a:spLocks noChangeArrowheads="1"/>
          </p:cNvSpPr>
          <p:nvPr/>
        </p:nvSpPr>
        <p:spPr bwMode="auto">
          <a:xfrm>
            <a:off x="0" y="3519488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1600" b="1"/>
              <a:t>Right Suction, Left Delivery</a:t>
            </a:r>
          </a:p>
        </p:txBody>
      </p:sp>
      <p:sp>
        <p:nvSpPr>
          <p:cNvPr id="46116" name="CasellaDiTesto 63"/>
          <p:cNvSpPr txBox="1">
            <a:spLocks noChangeArrowheads="1"/>
          </p:cNvSpPr>
          <p:nvPr/>
        </p:nvSpPr>
        <p:spPr bwMode="auto">
          <a:xfrm>
            <a:off x="0" y="3000414"/>
            <a:ext cx="9144000" cy="30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1400" b="1"/>
              <a:t>FRONT</a:t>
            </a:r>
          </a:p>
        </p:txBody>
      </p:sp>
      <p:sp>
        <p:nvSpPr>
          <p:cNvPr id="46113" name="CasellaDiTesto 67"/>
          <p:cNvSpPr txBox="1">
            <a:spLocks noChangeArrowheads="1"/>
          </p:cNvSpPr>
          <p:nvPr/>
        </p:nvSpPr>
        <p:spPr bwMode="auto">
          <a:xfrm>
            <a:off x="0" y="5835689"/>
            <a:ext cx="9144000" cy="30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elvetica" pitchFamily="-106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it-IT" sz="1400" b="1"/>
              <a:t>FRONT</a:t>
            </a:r>
          </a:p>
        </p:txBody>
      </p:sp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4227" y="896694"/>
            <a:ext cx="2575545" cy="235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811223"/>
            <a:ext cx="2575545" cy="235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401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6&quot;&gt;&lt;property id=&quot;20148&quot; value=&quot;5&quot;/&gt;&lt;property id=&quot;20300&quot; value=&quot;Diapositiva 4&quot;/&gt;&lt;property id=&quot;20307&quot; value=&quot;258&quot;/&gt;&lt;/object&gt;&lt;object type=&quot;3&quot; unique_id=&quot;10011&quot;&gt;&lt;property id=&quot;20148&quot; value=&quot;5&quot;/&gt;&lt;property id=&quot;20300&quot; value=&quot;Diapositiva 2&quot;/&gt;&lt;property id=&quot;20307&quot; value=&quot;264&quot;/&gt;&lt;/object&gt;&lt;object type=&quot;3&quot; unique_id=&quot;10012&quot;&gt;&lt;property id=&quot;20148&quot; value=&quot;5&quot;/&gt;&lt;property id=&quot;20300&quot; value=&quot;Diapositiva 5&quot;/&gt;&lt;property id=&quot;20307&quot; value=&quot;288&quot;/&gt;&lt;/object&gt;&lt;object type=&quot;3&quot; unique_id=&quot;10014&quot;&gt;&lt;property id=&quot;20148&quot; value=&quot;5&quot;/&gt;&lt;property id=&quot;20300&quot; value=&quot;Diapositiva 7&quot;/&gt;&lt;property id=&quot;20307&quot; value=&quot;265&quot;/&gt;&lt;/object&gt;&lt;object type=&quot;3&quot; unique_id=&quot;10018&quot;&gt;&lt;property id=&quot;20148&quot; value=&quot;5&quot;/&gt;&lt;property id=&quot;20300&quot; value=&quot;Diapositiva 9&quot;/&gt;&lt;property id=&quot;20307&quot; value=&quot;267&quot;/&gt;&lt;/object&gt;&lt;object type=&quot;3&quot; unique_id=&quot;10019&quot;&gt;&lt;property id=&quot;20148&quot; value=&quot;5&quot;/&gt;&lt;property id=&quot;20300&quot; value=&quot;Diapositiva 10&quot;/&gt;&lt;property id=&quot;20307&quot; value=&quot;268&quot;/&gt;&lt;/object&gt;&lt;object type=&quot;3&quot; unique_id=&quot;10020&quot;&gt;&lt;property id=&quot;20148&quot; value=&quot;5&quot;/&gt;&lt;property id=&quot;20300&quot; value=&quot;Diapositiva 11&quot;/&gt;&lt;property id=&quot;20307&quot; value=&quot;271&quot;/&gt;&lt;/object&gt;&lt;object type=&quot;3&quot; unique_id=&quot;10030&quot;&gt;&lt;property id=&quot;20148&quot; value=&quot;5&quot;/&gt;&lt;property id=&quot;20300&quot; value=&quot;Diapositiva 18&quot;/&gt;&lt;property id=&quot;20307&quot; value=&quot;281&quot;/&gt;&lt;/object&gt;&lt;object type=&quot;3&quot; unique_id=&quot;10033&quot;&gt;&lt;property id=&quot;20148&quot; value=&quot;5&quot;/&gt;&lt;property id=&quot;20300&quot; value=&quot;Diapositiva 19&quot;/&gt;&lt;property id=&quot;20307&quot; value=&quot;287&quot;/&gt;&lt;/object&gt;&lt;object type=&quot;3&quot; unique_id=&quot;10034&quot;&gt;&lt;property id=&quot;20148&quot; value=&quot;5&quot;/&gt;&lt;property id=&quot;20300&quot; value=&quot;Diapositiva 20&quot;/&gt;&lt;property id=&quot;20307&quot; value=&quot;285&quot;/&gt;&lt;/object&gt;&lt;object type=&quot;3&quot; unique_id=&quot;10035&quot;&gt;&lt;property id=&quot;20148&quot; value=&quot;5&quot;/&gt;&lt;property id=&quot;20300&quot; value=&quot;Diapositiva 6&quot;/&gt;&lt;property id=&quot;20307&quot; value=&quot;289&quot;/&gt;&lt;/object&gt;&lt;object type=&quot;3&quot; unique_id=&quot;10036&quot;&gt;&lt;property id=&quot;20148&quot; value=&quot;5&quot;/&gt;&lt;property id=&quot;20300&quot; value=&quot;Diapositiva 8&quot;/&gt;&lt;property id=&quot;20307&quot; value=&quot;290&quot;/&gt;&lt;/object&gt;&lt;object type=&quot;3&quot; unique_id=&quot;10380&quot;&gt;&lt;property id=&quot;20148&quot; value=&quot;5&quot;/&gt;&lt;property id=&quot;20300&quot; value=&quot;Diapositiva 14&quot;/&gt;&lt;property id=&quot;20307&quot; value=&quot;291&quot;/&gt;&lt;/object&gt;&lt;object type=&quot;3&quot; unique_id=&quot;10491&quot;&gt;&lt;property id=&quot;20148&quot; value=&quot;5&quot;/&gt;&lt;property id=&quot;20300&quot; value=&quot;Diapositiva 13&quot;/&gt;&lt;property id=&quot;20307&quot; value=&quot;292&quot;/&gt;&lt;/object&gt;&lt;object type=&quot;3&quot; unique_id=&quot;10576&quot;&gt;&lt;property id=&quot;20148&quot; value=&quot;5&quot;/&gt;&lt;property id=&quot;20300&quot; value=&quot;Diapositiva 1&quot;/&gt;&lt;property id=&quot;20307&quot; value=&quot;293&quot;/&gt;&lt;/object&gt;&lt;object type=&quot;3&quot; unique_id=&quot;10577&quot;&gt;&lt;property id=&quot;20148&quot; value=&quot;5&quot;/&gt;&lt;property id=&quot;20300&quot; value=&quot;Diapositiva 12&quot;/&gt;&lt;property id=&quot;20307&quot; value=&quot;298&quot;/&gt;&lt;/object&gt;&lt;object type=&quot;3&quot; unique_id=&quot;10578&quot;&gt;&lt;property id=&quot;20148&quot; value=&quot;5&quot;/&gt;&lt;property id=&quot;20300&quot; value=&quot;Diapositiva 15&quot;/&gt;&lt;property id=&quot;20307&quot; value=&quot;299&quot;/&gt;&lt;/object&gt;&lt;object type=&quot;3&quot; unique_id=&quot;10580&quot;&gt;&lt;property id=&quot;20148&quot; value=&quot;5&quot;/&gt;&lt;property id=&quot;20300&quot; value=&quot;Diapositiva 16&quot;/&gt;&lt;property id=&quot;20307&quot; value=&quot;301&quot;/&gt;&lt;/object&gt;&lt;object type=&quot;3&quot; unique_id=&quot;10581&quot;&gt;&lt;property id=&quot;20148&quot; value=&quot;5&quot;/&gt;&lt;property id=&quot;20300&quot; value=&quot;Diapositiva 17&quot;/&gt;&lt;property id=&quot;20307&quot; value=&quot;302&quot;/&gt;&lt;/object&gt;&lt;object type=&quot;3&quot; unique_id=&quot;10922&quot;&gt;&lt;property id=&quot;20148&quot; value=&quot;5&quot;/&gt;&lt;property id=&quot;20300&quot; value=&quot;Diapositiva 3&quot;/&gt;&lt;property id=&quot;20307&quot; value=&quot;30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Struttura predefinita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Struttura predefinita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15916</TotalTime>
  <Words>828</Words>
  <Application>Microsoft Office PowerPoint</Application>
  <PresentationFormat>On-screen Show (4:3)</PresentationFormat>
  <Paragraphs>172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ＭＳ Ｐゴシック</vt:lpstr>
      <vt:lpstr>ＭＳ Ｐゴシック</vt:lpstr>
      <vt:lpstr>Arial</vt:lpstr>
      <vt:lpstr>Helvetica</vt:lpstr>
      <vt:lpstr>Wingdings</vt:lpstr>
      <vt:lpstr>Struttura predefinita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DAB Pumps Spa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SPS</dc:subject>
  <dc:creator>Andrea Carmignani</dc:creator>
  <cp:lastModifiedBy>Andrea Zecchino</cp:lastModifiedBy>
  <cp:revision>1108</cp:revision>
  <dcterms:created xsi:type="dcterms:W3CDTF">2008-06-30T09:44:02Z</dcterms:created>
  <dcterms:modified xsi:type="dcterms:W3CDTF">2013-11-25T11:38:01Z</dcterms:modified>
</cp:coreProperties>
</file>